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7B36-828A-4E8D-8031-1DF864BE2DA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C4B4-57CD-41D6-9902-C929D4C2D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357298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ppetite New" pitchFamily="2" charset="0"/>
              </a:rPr>
              <a:t>О формировании НОБД, заполнении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Appetite New" pitchFamily="2" charset="0"/>
              </a:rPr>
              <a:t>электронных журналов</a:t>
            </a:r>
            <a:r>
              <a:rPr lang="en-US" sz="4800" dirty="0" smtClean="0">
                <a:solidFill>
                  <a:srgbClr val="002060"/>
                </a:solidFill>
                <a:latin typeface="Appetite New" pitchFamily="2" charset="0"/>
              </a:rPr>
              <a:t> </a:t>
            </a:r>
            <a:endParaRPr lang="ru-RU" sz="4800" dirty="0" smtClean="0">
              <a:solidFill>
                <a:srgbClr val="002060"/>
              </a:solidFill>
              <a:latin typeface="Appetite New" pitchFamily="2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Appetite New" pitchFamily="2" charset="0"/>
              </a:rPr>
              <a:t>в АИС «</a:t>
            </a:r>
            <a:r>
              <a:rPr lang="ru-RU" sz="4800" dirty="0" err="1" smtClean="0">
                <a:solidFill>
                  <a:srgbClr val="002060"/>
                </a:solidFill>
                <a:latin typeface="Appetite New" pitchFamily="2" charset="0"/>
              </a:rPr>
              <a:t>Kundelik</a:t>
            </a:r>
            <a:r>
              <a:rPr lang="ru-RU" sz="4800" dirty="0" smtClean="0">
                <a:solidFill>
                  <a:srgbClr val="002060"/>
                </a:solidFill>
                <a:latin typeface="Appetite New" pitchFamily="2" charset="0"/>
              </a:rPr>
              <a:t>»</a:t>
            </a:r>
            <a:endParaRPr lang="ru-RU" sz="4800" dirty="0">
              <a:solidFill>
                <a:srgbClr val="002060"/>
              </a:solidFill>
              <a:latin typeface="Appetite N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7358082" cy="542926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Количество кружков и спортивных секций по видам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№2, СШ №5, Новосельская </a:t>
            </a:r>
            <a:r>
              <a:rPr lang="ru-RU" dirty="0" smtClean="0">
                <a:solidFill>
                  <a:srgbClr val="002060"/>
                </a:solidFill>
              </a:rPr>
              <a:t>СШ,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Борисовская </a:t>
            </a:r>
            <a:r>
              <a:rPr lang="ru-RU" dirty="0">
                <a:solidFill>
                  <a:srgbClr val="002060"/>
                </a:solidFill>
              </a:rPr>
              <a:t>СШ, Есенгельдинская </a:t>
            </a:r>
            <a:r>
              <a:rPr lang="ru-RU" dirty="0" smtClean="0">
                <a:solidFill>
                  <a:srgbClr val="002060"/>
                </a:solidFill>
              </a:rPr>
              <a:t>СШ,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Магдалиновская</a:t>
            </a:r>
            <a:r>
              <a:rPr lang="ru-RU" dirty="0" smtClean="0">
                <a:solidFill>
                  <a:srgbClr val="002060"/>
                </a:solidFill>
              </a:rPr>
              <a:t> НШ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Посещение кружков учащимися (посещает и не </a:t>
            </a:r>
            <a:r>
              <a:rPr lang="ru-RU" b="1" dirty="0" smtClean="0">
                <a:solidFill>
                  <a:srgbClr val="002060"/>
                </a:solidFill>
              </a:rPr>
              <a:t>посещает)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Мариновская </a:t>
            </a:r>
            <a:r>
              <a:rPr lang="ru-RU" dirty="0">
                <a:solidFill>
                  <a:srgbClr val="002060"/>
                </a:solidFill>
              </a:rPr>
              <a:t>КСШ, Мариновская СШ, СШ №1 с. </a:t>
            </a:r>
            <a:r>
              <a:rPr lang="ru-RU" dirty="0" err="1">
                <a:solidFill>
                  <a:srgbClr val="002060"/>
                </a:solidFill>
              </a:rPr>
              <a:t>Бастау</a:t>
            </a:r>
            <a:r>
              <a:rPr lang="ru-RU" dirty="0">
                <a:solidFill>
                  <a:srgbClr val="002060"/>
                </a:solidFill>
              </a:rPr>
              <a:t>, СШ №</a:t>
            </a:r>
            <a:r>
              <a:rPr lang="ru-RU" dirty="0" smtClean="0">
                <a:solidFill>
                  <a:srgbClr val="002060"/>
                </a:solidFill>
              </a:rPr>
              <a:t>7.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БЖ 24-30.09.20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41748" t="12176" r="3883" b="5299"/>
          <a:stretch>
            <a:fillRect/>
          </a:stretch>
        </p:blipFill>
        <p:spPr>
          <a:xfrm>
            <a:off x="2714612" y="1357298"/>
            <a:ext cx="4929222" cy="5308393"/>
          </a:xfrm>
        </p:spPr>
      </p:pic>
      <p:pic>
        <p:nvPicPr>
          <p:cNvPr id="4" name="Рисунок 3" descr="парпар.pn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2786050" y="214290"/>
            <a:ext cx="5000660" cy="1214446"/>
          </a:xfrm>
          <a:prstGeom prst="rect">
            <a:avLst/>
          </a:prstGeom>
        </p:spPr>
      </p:pic>
      <p:pic>
        <p:nvPicPr>
          <p:cNvPr id="9" name="Рисунок 8" descr="ББЖ 22-26.10.2018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2187" t="12646" r="3906" b="5729"/>
          <a:stretch>
            <a:fillRect/>
          </a:stretch>
        </p:blipFill>
        <p:spPr>
          <a:xfrm>
            <a:off x="2714612" y="1428736"/>
            <a:ext cx="4929222" cy="5286412"/>
          </a:xfrm>
          <a:prstGeom prst="rect">
            <a:avLst/>
          </a:prstGeom>
        </p:spPr>
      </p:pic>
      <p:pic>
        <p:nvPicPr>
          <p:cNvPr id="7" name="Рисунок 6" descr="ББЖ 21-25.05.18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42187" t="12646" r="3906" b="5729"/>
          <a:stretch>
            <a:fillRect/>
          </a:stretch>
        </p:blipFill>
        <p:spPr>
          <a:xfrm>
            <a:off x="2714612" y="1428736"/>
            <a:ext cx="492922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пар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786050" y="214290"/>
            <a:ext cx="5000660" cy="121444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71604" y="1600200"/>
            <a:ext cx="7358114" cy="5043510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002060"/>
                </a:solidFill>
              </a:rPr>
              <a:t>«Степень наполненности расписания»– не менее 41/</a:t>
            </a:r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ru-RU" sz="3500" b="1" dirty="0" smtClean="0">
                <a:solidFill>
                  <a:srgbClr val="002060"/>
                </a:solidFill>
              </a:rPr>
              <a:t>%;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endParaRPr lang="ru-RU" sz="3500" b="1" dirty="0">
              <a:solidFill>
                <a:srgbClr val="002060"/>
              </a:solidFill>
            </a:endParaRPr>
          </a:p>
          <a:p>
            <a:r>
              <a:rPr lang="ru-RU" sz="3500" b="1" dirty="0">
                <a:solidFill>
                  <a:srgbClr val="002060"/>
                </a:solidFill>
              </a:rPr>
              <a:t>«Ведение планирования учителями» – не менее 41/</a:t>
            </a:r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r>
              <a:rPr lang="ru-RU" sz="3500" b="1" dirty="0" smtClean="0">
                <a:solidFill>
                  <a:srgbClr val="002060"/>
                </a:solidFill>
              </a:rPr>
              <a:t>%;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endParaRPr lang="ru-RU" sz="3500" b="1" dirty="0">
              <a:solidFill>
                <a:srgbClr val="002060"/>
              </a:solidFill>
            </a:endParaRPr>
          </a:p>
          <a:p>
            <a:r>
              <a:rPr lang="ru-RU" sz="3500" b="1" dirty="0">
                <a:solidFill>
                  <a:srgbClr val="002060"/>
                </a:solidFill>
              </a:rPr>
              <a:t>«Ведение журнала учителями» – не менее 32/</a:t>
            </a:r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ru-RU" sz="3500" b="1" dirty="0">
                <a:solidFill>
                  <a:srgbClr val="002060"/>
                </a:solidFill>
              </a:rPr>
              <a:t>%;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пар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786050" y="214290"/>
            <a:ext cx="5000660" cy="121444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71604" y="1600200"/>
            <a:ext cx="7358114" cy="5043510"/>
          </a:xfrm>
        </p:spPr>
        <p:txBody>
          <a:bodyPr>
            <a:normAutofit fontScale="92500" lnSpcReduction="10000"/>
          </a:bodyPr>
          <a:lstStyle/>
          <a:p>
            <a:r>
              <a:rPr lang="ru-RU" sz="3800" b="1" dirty="0" smtClean="0">
                <a:solidFill>
                  <a:srgbClr val="002060"/>
                </a:solidFill>
              </a:rPr>
              <a:t>«</a:t>
            </a:r>
            <a:r>
              <a:rPr lang="ru-RU" sz="3800" b="1" dirty="0">
                <a:solidFill>
                  <a:srgbClr val="002060"/>
                </a:solidFill>
              </a:rPr>
              <a:t>Степень активации созданных </a:t>
            </a:r>
            <a:r>
              <a:rPr lang="ru-RU" sz="3800" b="1" dirty="0" err="1">
                <a:solidFill>
                  <a:srgbClr val="002060"/>
                </a:solidFill>
              </a:rPr>
              <a:t>аккаунтов</a:t>
            </a:r>
            <a:r>
              <a:rPr lang="ru-RU" sz="3800" b="1" dirty="0">
                <a:solidFill>
                  <a:srgbClr val="002060"/>
                </a:solidFill>
              </a:rPr>
              <a:t> всех пользователей» – не менее 60/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r>
              <a:rPr lang="ru-RU" sz="3800" b="1" dirty="0" smtClean="0">
                <a:solidFill>
                  <a:srgbClr val="002060"/>
                </a:solidFill>
              </a:rPr>
              <a:t>%;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endParaRPr lang="ru-RU" sz="3800" b="1" dirty="0">
              <a:solidFill>
                <a:srgbClr val="002060"/>
              </a:solidFill>
            </a:endParaRPr>
          </a:p>
          <a:p>
            <a:r>
              <a:rPr lang="ru-RU" sz="3800" b="1" dirty="0">
                <a:solidFill>
                  <a:srgbClr val="002060"/>
                </a:solidFill>
              </a:rPr>
              <a:t>«Доля родителей» – не </a:t>
            </a:r>
            <a:r>
              <a:rPr lang="ru-RU" sz="3800" b="1" dirty="0" smtClean="0">
                <a:solidFill>
                  <a:srgbClr val="002060"/>
                </a:solidFill>
              </a:rPr>
              <a:t>менее</a:t>
            </a:r>
            <a:r>
              <a:rPr lang="ru-RU" sz="3800" b="1" dirty="0">
                <a:solidFill>
                  <a:srgbClr val="002060"/>
                </a:solidFill>
              </a:rPr>
              <a:t> 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3800" b="1" dirty="0" smtClean="0">
                <a:solidFill>
                  <a:srgbClr val="002060"/>
                </a:solidFill>
              </a:rPr>
              <a:t>%;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endParaRPr lang="ru-RU" sz="3800" b="1" dirty="0">
              <a:solidFill>
                <a:srgbClr val="002060"/>
              </a:solidFill>
            </a:endParaRPr>
          </a:p>
          <a:p>
            <a:r>
              <a:rPr lang="ru-RU" sz="3800" b="1" dirty="0">
                <a:solidFill>
                  <a:srgbClr val="002060"/>
                </a:solidFill>
              </a:rPr>
              <a:t>«Своевременное ведение журнала» – не менее 30/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ru-RU" sz="3800" b="1" dirty="0">
                <a:solidFill>
                  <a:srgbClr val="002060"/>
                </a:solidFill>
              </a:rPr>
              <a:t>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пар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786050" y="0"/>
            <a:ext cx="5000660" cy="121444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71604" y="1285860"/>
            <a:ext cx="7358114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Активация  11 </a:t>
            </a:r>
            <a:r>
              <a:rPr lang="ru-RU" sz="2800" b="1" dirty="0">
                <a:solidFill>
                  <a:srgbClr val="002060"/>
                </a:solidFill>
              </a:rPr>
              <a:t>учащихся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Покровская </a:t>
            </a:r>
            <a:r>
              <a:rPr lang="ru-RU" sz="2800" dirty="0">
                <a:solidFill>
                  <a:srgbClr val="002060"/>
                </a:solidFill>
              </a:rPr>
              <a:t>СШ – 1, </a:t>
            </a:r>
            <a:r>
              <a:rPr lang="ru-RU" sz="2800" dirty="0" smtClean="0">
                <a:solidFill>
                  <a:srgbClr val="002060"/>
                </a:solidFill>
              </a:rPr>
              <a:t>СШ </a:t>
            </a:r>
            <a:r>
              <a:rPr lang="ru-RU" sz="2800" dirty="0">
                <a:solidFill>
                  <a:srgbClr val="002060"/>
                </a:solidFill>
              </a:rPr>
              <a:t>№4 - 1, </a:t>
            </a:r>
            <a:r>
              <a:rPr lang="ru-RU" sz="2800" dirty="0" smtClean="0">
                <a:solidFill>
                  <a:srgbClr val="002060"/>
                </a:solidFill>
              </a:rPr>
              <a:t>СШ </a:t>
            </a:r>
            <a:r>
              <a:rPr lang="ru-RU" sz="2800" dirty="0">
                <a:solidFill>
                  <a:srgbClr val="002060"/>
                </a:solidFill>
              </a:rPr>
              <a:t>№5 – 2,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СШ </a:t>
            </a:r>
            <a:r>
              <a:rPr lang="ru-RU" sz="2800" dirty="0">
                <a:solidFill>
                  <a:srgbClr val="002060"/>
                </a:solidFill>
              </a:rPr>
              <a:t>№1 – 3, </a:t>
            </a:r>
            <a:r>
              <a:rPr lang="ru-RU" sz="2800" dirty="0" smtClean="0">
                <a:solidFill>
                  <a:srgbClr val="002060"/>
                </a:solidFill>
              </a:rPr>
              <a:t>   СШ </a:t>
            </a:r>
            <a:r>
              <a:rPr lang="ru-RU" sz="2800" dirty="0">
                <a:solidFill>
                  <a:srgbClr val="002060"/>
                </a:solidFill>
              </a:rPr>
              <a:t>А. Курманова – 3,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Самарская </a:t>
            </a:r>
            <a:r>
              <a:rPr lang="ru-RU" sz="2800" dirty="0">
                <a:solidFill>
                  <a:srgbClr val="002060"/>
                </a:solidFill>
              </a:rPr>
              <a:t>ОШ –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Активация 38 </a:t>
            </a:r>
            <a:r>
              <a:rPr lang="ru-RU" sz="2800" b="1" dirty="0">
                <a:solidFill>
                  <a:srgbClr val="002060"/>
                </a:solidFill>
              </a:rPr>
              <a:t>родителей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СШ </a:t>
            </a:r>
            <a:r>
              <a:rPr lang="ru-RU" sz="2800" dirty="0">
                <a:solidFill>
                  <a:srgbClr val="002060"/>
                </a:solidFill>
              </a:rPr>
              <a:t>№1 – 25, СШ №8 – 12, Борисовская СШ –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Добавление родителей – 4  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Родионовская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ОШ – 1, </a:t>
            </a:r>
            <a:r>
              <a:rPr lang="ru-RU" sz="2800" dirty="0" err="1">
                <a:solidFill>
                  <a:srgbClr val="002060"/>
                </a:solidFill>
              </a:rPr>
              <a:t>Тельманская</a:t>
            </a:r>
            <a:r>
              <a:rPr lang="ru-RU" sz="2800" dirty="0">
                <a:solidFill>
                  <a:srgbClr val="002060"/>
                </a:solidFill>
              </a:rPr>
              <a:t> СШ – 1,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СШ </a:t>
            </a:r>
            <a:r>
              <a:rPr lang="ru-RU" sz="2800" dirty="0">
                <a:solidFill>
                  <a:srgbClr val="002060"/>
                </a:solidFill>
              </a:rPr>
              <a:t>№7 – </a:t>
            </a:r>
            <a:r>
              <a:rPr lang="ru-RU" sz="2800" dirty="0" smtClean="0">
                <a:solidFill>
                  <a:srgbClr val="002060"/>
                </a:solidFill>
              </a:rPr>
              <a:t>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пар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786050" y="0"/>
            <a:ext cx="5000660" cy="121444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3787" t="13790" r="15073" b="6250"/>
          <a:stretch>
            <a:fillRect/>
          </a:stretch>
        </p:blipFill>
        <p:spPr bwMode="auto">
          <a:xfrm>
            <a:off x="1643042" y="1357298"/>
            <a:ext cx="75009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пар.pn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786050" y="0"/>
            <a:ext cx="5000660" cy="1214446"/>
          </a:xfrm>
          <a:prstGeom prst="rect">
            <a:avLst/>
          </a:prstGeom>
        </p:spPr>
      </p:pic>
      <p:pic>
        <p:nvPicPr>
          <p:cNvPr id="8" name="Рисунок 7" descr="ББЖ 22-26.10.201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3125" t="4345" r="3906" b="5729"/>
          <a:stretch>
            <a:fillRect/>
          </a:stretch>
        </p:blipFill>
        <p:spPr>
          <a:xfrm>
            <a:off x="1714480" y="1285860"/>
            <a:ext cx="721523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torus.ru/public/ator/data/85ba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804180"/>
            <a:ext cx="4429156" cy="276822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28794" y="1643050"/>
            <a:ext cx="685804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002060"/>
                </a:solidFill>
                <a:latin typeface="Appetite New" pitchFamily="2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ppetite New" pitchFamily="2" charset="0"/>
                <a:ea typeface="Calibri" pitchFamily="34" charset="0"/>
                <a:cs typeface="Times New Roman" pitchFamily="18" charset="0"/>
              </a:rPr>
              <a:t>ысокие показатели 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ppetite New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СШ №1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СШ №2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СШ №6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Мариновская 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СШ </a:t>
            </a:r>
            <a:endParaRPr lang="ru-RU" sz="24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Ново-Мариновская ОШ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Тельманская</a:t>
            </a: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СШ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СШ №3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Сочинская СШ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Садовая ОШ </a:t>
            </a:r>
            <a:endParaRPr lang="ru-RU" sz="24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Тимашевская СШ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Титовская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НШ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Рейтинг заполнения ЭЖ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за 1 четверть 2018-2019 </a:t>
            </a:r>
            <a:r>
              <a:rPr lang="ru-RU" sz="3600" u="sng" dirty="0" err="1" smtClean="0">
                <a:solidFill>
                  <a:srgbClr val="002060"/>
                </a:solidFill>
                <a:latin typeface="Appetite New" pitchFamily="2" charset="0"/>
              </a:rPr>
              <a:t>уч.года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00232" y="2444400"/>
            <a:ext cx="685804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ppetite New" pitchFamily="2" charset="0"/>
                <a:ea typeface="Calibri" pitchFamily="34" charset="0"/>
                <a:cs typeface="Times New Roman" pitchFamily="18" charset="0"/>
              </a:rPr>
              <a:t>Низкие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ppetite New" pitchFamily="2" charset="0"/>
                <a:ea typeface="Calibri" pitchFamily="34" charset="0"/>
                <a:cs typeface="Times New Roman" pitchFamily="18" charset="0"/>
              </a:rPr>
              <a:t>показатели 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ppetite New" pitchFamily="2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Сергеевская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СШ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СШ №1 с. </a:t>
            </a:r>
            <a:r>
              <a:rPr lang="ru-RU" sz="28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Бастау</a:t>
            </a:r>
            <a:endParaRPr lang="ru-RU" sz="28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Адырская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ОШ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Рейтинг заполнения ЭЖ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за 1 четверть 2018-2019 </a:t>
            </a:r>
            <a:r>
              <a:rPr lang="ru-RU" sz="3600" u="sng" dirty="0" err="1" smtClean="0">
                <a:solidFill>
                  <a:srgbClr val="002060"/>
                </a:solidFill>
                <a:latin typeface="Appetite New" pitchFamily="2" charset="0"/>
              </a:rPr>
              <a:t>уч.года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1357298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ppetite New" pitchFamily="2" charset="0"/>
              </a:rPr>
              <a:t>«Возможно всё. 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Appetite New" pitchFamily="2" charset="0"/>
              </a:rPr>
              <a:t>На невозможное просто требуется больше времени»</a:t>
            </a:r>
          </a:p>
          <a:p>
            <a:pPr algn="ctr"/>
            <a:endParaRPr lang="ru-RU" sz="4800" dirty="0">
              <a:solidFill>
                <a:srgbClr val="002060"/>
              </a:solidFill>
              <a:latin typeface="Appetite New" pitchFamily="2" charset="0"/>
            </a:endParaRPr>
          </a:p>
          <a:p>
            <a:pPr algn="r"/>
            <a:r>
              <a:rPr lang="ru-RU" sz="4800" dirty="0" smtClean="0">
                <a:solidFill>
                  <a:srgbClr val="002060"/>
                </a:solidFill>
                <a:latin typeface="Appetite New" pitchFamily="2" charset="0"/>
              </a:rPr>
              <a:t>Дэн Браун</a:t>
            </a:r>
            <a:endParaRPr lang="ru-RU" sz="4800" dirty="0">
              <a:solidFill>
                <a:srgbClr val="002060"/>
              </a:solidFill>
              <a:latin typeface="Appetite N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736"/>
            <a:ext cx="7215238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Электронные паспорта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организаций образования района: </a:t>
            </a:r>
          </a:p>
          <a:p>
            <a:pPr algn="ctr">
              <a:buNone/>
            </a:pPr>
            <a:endParaRPr lang="ru-RU" sz="16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общеобразовательные </a:t>
            </a:r>
            <a:r>
              <a:rPr lang="ru-RU" i="1" dirty="0">
                <a:solidFill>
                  <a:srgbClr val="002060"/>
                </a:solidFill>
              </a:rPr>
              <a:t>организации – 35 (33 школы с дневной формой обучения и 2 вечерние школы), 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организации </a:t>
            </a:r>
            <a:r>
              <a:rPr lang="ru-RU" i="1" dirty="0">
                <a:solidFill>
                  <a:srgbClr val="002060"/>
                </a:solidFill>
              </a:rPr>
              <a:t>дополнительного образования для детей – 4, 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дошкольные </a:t>
            </a:r>
            <a:r>
              <a:rPr lang="ru-RU" i="1" dirty="0">
                <a:solidFill>
                  <a:srgbClr val="002060"/>
                </a:solidFill>
              </a:rPr>
              <a:t>организации – </a:t>
            </a:r>
            <a:r>
              <a:rPr lang="ru-RU" i="1" dirty="0" smtClean="0">
                <a:solidFill>
                  <a:srgbClr val="002060"/>
                </a:solidFill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071678"/>
            <a:ext cx="70723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Appetite New" pitchFamily="2" charset="0"/>
                <a:cs typeface="Narkisim" pitchFamily="34" charset="-79"/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  <a:latin typeface="Appetite New" pitchFamily="2" charset="0"/>
                <a:cs typeface="Narkisim" pitchFamily="34" charset="-79"/>
              </a:rPr>
              <a:t>за внимание!</a:t>
            </a:r>
            <a:endParaRPr lang="ru-RU" sz="6600" dirty="0">
              <a:solidFill>
                <a:srgbClr val="002060"/>
              </a:solidFill>
              <a:latin typeface="Appetite New" pitchFamily="2" charset="0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428736"/>
            <a:ext cx="7072362" cy="5429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Основные разделы базы: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регистрационные сведения;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материально-техническая база;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основные сведения об образовательном процессе;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основные сведения об объекте образования;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сведения о персонале;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сведения о </a:t>
            </a:r>
            <a:r>
              <a:rPr lang="ru-RU" i="1" dirty="0" smtClean="0">
                <a:solidFill>
                  <a:srgbClr val="002060"/>
                </a:solidFill>
              </a:rPr>
              <a:t>контингенте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7143800" cy="54292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Половой </a:t>
            </a:r>
            <a:r>
              <a:rPr lang="ru-RU" b="1" dirty="0">
                <a:solidFill>
                  <a:srgbClr val="002060"/>
                </a:solidFill>
              </a:rPr>
              <a:t>признак </a:t>
            </a:r>
            <a:r>
              <a:rPr lang="ru-RU" b="1" dirty="0" smtClean="0">
                <a:solidFill>
                  <a:srgbClr val="002060"/>
                </a:solidFill>
              </a:rPr>
              <a:t>учащихся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№5, </a:t>
            </a:r>
            <a:r>
              <a:rPr lang="ru-RU" dirty="0" err="1">
                <a:solidFill>
                  <a:srgbClr val="002060"/>
                </a:solidFill>
              </a:rPr>
              <a:t>Сепеевская</a:t>
            </a:r>
            <a:r>
              <a:rPr lang="ru-RU" dirty="0">
                <a:solidFill>
                  <a:srgbClr val="002060"/>
                </a:solidFill>
              </a:rPr>
              <a:t> СШ,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Есенгельдинская </a:t>
            </a:r>
            <a:r>
              <a:rPr lang="ru-RU" dirty="0">
                <a:solidFill>
                  <a:srgbClr val="002060"/>
                </a:solidFill>
              </a:rPr>
              <a:t>СШ, </a:t>
            </a: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</a:t>
            </a:r>
            <a:r>
              <a:rPr lang="ru-RU" dirty="0" smtClean="0">
                <a:solidFill>
                  <a:srgbClr val="002060"/>
                </a:solidFill>
              </a:rPr>
              <a:t>7.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Возраст учащихся 4 года и менее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№1- </a:t>
            </a:r>
            <a:r>
              <a:rPr lang="ru-RU" dirty="0" smtClean="0">
                <a:solidFill>
                  <a:srgbClr val="002060"/>
                </a:solidFill>
              </a:rPr>
              <a:t>3, СШ </a:t>
            </a:r>
            <a:r>
              <a:rPr lang="ru-RU" dirty="0">
                <a:solidFill>
                  <a:srgbClr val="002060"/>
                </a:solidFill>
              </a:rPr>
              <a:t>№2 – 4, </a:t>
            </a: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№3 – 5,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№4 – 1, </a:t>
            </a: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№7 – 2,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Покровская </a:t>
            </a:r>
            <a:r>
              <a:rPr lang="ru-RU" dirty="0">
                <a:solidFill>
                  <a:srgbClr val="002060"/>
                </a:solidFill>
              </a:rPr>
              <a:t>СШ – 1, </a:t>
            </a:r>
            <a:r>
              <a:rPr lang="ru-RU" dirty="0" err="1" smtClean="0">
                <a:solidFill>
                  <a:srgbClr val="002060"/>
                </a:solidFill>
              </a:rPr>
              <a:t>Сергеевская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СШ – 1,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Есенгельдинская </a:t>
            </a:r>
            <a:r>
              <a:rPr lang="ru-RU" dirty="0">
                <a:solidFill>
                  <a:srgbClr val="002060"/>
                </a:solidFill>
              </a:rPr>
              <a:t>СШ – </a:t>
            </a:r>
            <a:r>
              <a:rPr lang="ru-RU" dirty="0" smtClean="0">
                <a:solidFill>
                  <a:srgbClr val="002060"/>
                </a:solidFill>
              </a:rPr>
              <a:t>2.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7000924" cy="54292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Возраст </a:t>
            </a:r>
            <a:r>
              <a:rPr lang="ru-RU" b="1" dirty="0">
                <a:solidFill>
                  <a:srgbClr val="002060"/>
                </a:solidFill>
              </a:rPr>
              <a:t>учащихся 24 года и </a:t>
            </a:r>
            <a:r>
              <a:rPr lang="ru-RU" b="1" dirty="0" smtClean="0">
                <a:solidFill>
                  <a:srgbClr val="002060"/>
                </a:solidFill>
              </a:rPr>
              <a:t>более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№2 – 1, </a:t>
            </a:r>
            <a:r>
              <a:rPr lang="ru-RU" dirty="0" smtClean="0">
                <a:solidFill>
                  <a:srgbClr val="002060"/>
                </a:solidFill>
              </a:rPr>
              <a:t>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№3 – 2, 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Родионовская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ОШ – </a:t>
            </a:r>
            <a:r>
              <a:rPr lang="ru-RU" dirty="0" smtClean="0">
                <a:solidFill>
                  <a:srgbClr val="002060"/>
                </a:solidFill>
              </a:rPr>
              <a:t>1.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Возраст персонала от 0 до 17 лет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№3 – 2,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Бейсхазретская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ОШ – </a:t>
            </a:r>
            <a:r>
              <a:rPr lang="ru-RU" dirty="0" smtClean="0">
                <a:solidFill>
                  <a:srgbClr val="002060"/>
                </a:solidFill>
              </a:rPr>
              <a:t>1.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7000924" cy="5429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Сведения </a:t>
            </a:r>
            <a:r>
              <a:rPr lang="ru-RU" b="1" dirty="0">
                <a:solidFill>
                  <a:srgbClr val="002060"/>
                </a:solidFill>
              </a:rPr>
              <a:t>о трудоустройстве выпускников 9 классов по состоянию на начало учебного </a:t>
            </a:r>
            <a:r>
              <a:rPr lang="ru-RU" b="1" dirty="0" smtClean="0">
                <a:solidFill>
                  <a:srgbClr val="002060"/>
                </a:solidFill>
              </a:rPr>
              <a:t>года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№2, СШ №4, СШ №6,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№7, СШ №8,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Покровская </a:t>
            </a:r>
            <a:r>
              <a:rPr lang="ru-RU" dirty="0">
                <a:solidFill>
                  <a:srgbClr val="002060"/>
                </a:solidFill>
              </a:rPr>
              <a:t>СШ, </a:t>
            </a:r>
            <a:r>
              <a:rPr lang="ru-RU" dirty="0" err="1">
                <a:solidFill>
                  <a:srgbClr val="002060"/>
                </a:solidFill>
              </a:rPr>
              <a:t>Сергеевская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СШ,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Тимашевская </a:t>
            </a:r>
            <a:r>
              <a:rPr lang="ru-RU" dirty="0">
                <a:solidFill>
                  <a:srgbClr val="002060"/>
                </a:solidFill>
              </a:rPr>
              <a:t>СШ, Полтавская СШ,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№1 с. </a:t>
            </a:r>
            <a:r>
              <a:rPr lang="ru-RU" dirty="0" err="1" smtClean="0">
                <a:solidFill>
                  <a:srgbClr val="002060"/>
                </a:solidFill>
              </a:rPr>
              <a:t>Бастау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7000924" cy="5429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Изучение английского языка </a:t>
            </a:r>
            <a:r>
              <a:rPr lang="ru-RU" b="1" dirty="0" smtClean="0">
                <a:solidFill>
                  <a:srgbClr val="002060"/>
                </a:solidFill>
              </a:rPr>
              <a:t>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не изучает, изучает)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СШ №5 – 10,  СШ №4 – 5,  СШ №7 – 6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Сепеевская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СШ – 6,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Мариновская </a:t>
            </a:r>
            <a:r>
              <a:rPr lang="ru-RU" dirty="0">
                <a:solidFill>
                  <a:srgbClr val="002060"/>
                </a:solidFill>
              </a:rPr>
              <a:t>КСШ – </a:t>
            </a:r>
            <a:r>
              <a:rPr lang="ru-RU" dirty="0" smtClean="0">
                <a:solidFill>
                  <a:srgbClr val="002060"/>
                </a:solidFill>
              </a:rPr>
              <a:t>2,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Тимашевская </a:t>
            </a:r>
            <a:r>
              <a:rPr lang="ru-RU" dirty="0">
                <a:solidFill>
                  <a:srgbClr val="002060"/>
                </a:solidFill>
              </a:rPr>
              <a:t>СШ – 3,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Адырская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ОШ – 1,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Сергеевская</a:t>
            </a:r>
            <a:r>
              <a:rPr lang="ru-RU" dirty="0" smtClean="0">
                <a:solidFill>
                  <a:srgbClr val="002060"/>
                </a:solidFill>
              </a:rPr>
              <a:t> СШ – 1.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7358082" cy="54292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Число </a:t>
            </a:r>
            <a:r>
              <a:rPr lang="ru-RU" b="1" dirty="0">
                <a:solidFill>
                  <a:srgbClr val="002060"/>
                </a:solidFill>
              </a:rPr>
              <a:t>классов и учащихся по </a:t>
            </a:r>
            <a:r>
              <a:rPr lang="ru-RU" b="1" dirty="0" smtClean="0">
                <a:solidFill>
                  <a:srgbClr val="002060"/>
                </a:solidFill>
              </a:rPr>
              <a:t>сменам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№5, СШ №6, </a:t>
            </a:r>
            <a:r>
              <a:rPr lang="ru-RU" dirty="0" err="1">
                <a:solidFill>
                  <a:srgbClr val="002060"/>
                </a:solidFill>
              </a:rPr>
              <a:t>Сергеевская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СШ,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Мариновская </a:t>
            </a:r>
            <a:r>
              <a:rPr lang="ru-RU" dirty="0">
                <a:solidFill>
                  <a:srgbClr val="002060"/>
                </a:solidFill>
              </a:rPr>
              <a:t>КСШ,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Магдалиновская</a:t>
            </a:r>
            <a:r>
              <a:rPr lang="ru-RU" dirty="0" smtClean="0">
                <a:solidFill>
                  <a:srgbClr val="002060"/>
                </a:solidFill>
              </a:rPr>
              <a:t> НШ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Указание смены обучения у </a:t>
            </a:r>
            <a:r>
              <a:rPr lang="ru-RU" b="1" dirty="0" smtClean="0">
                <a:solidFill>
                  <a:srgbClr val="002060"/>
                </a:solidFill>
              </a:rPr>
              <a:t>учащихся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№2, СШ №5, СШ №7,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Сергеевская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СШ, </a:t>
            </a:r>
            <a:r>
              <a:rPr lang="ru-RU" dirty="0" err="1">
                <a:solidFill>
                  <a:srgbClr val="002060"/>
                </a:solidFill>
              </a:rPr>
              <a:t>Сепеевская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СШ,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Мариновская КСШ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22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Национальная </a:t>
            </a:r>
            <a:b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</a:br>
            <a:r>
              <a:rPr lang="ru-RU" sz="3600" u="sng" dirty="0" smtClean="0">
                <a:solidFill>
                  <a:srgbClr val="002060"/>
                </a:solidFill>
                <a:latin typeface="Appetite New" pitchFamily="2" charset="0"/>
              </a:rPr>
              <a:t>образовательная база данных</a:t>
            </a:r>
            <a:endParaRPr lang="ru-RU" sz="3600" u="sng" dirty="0">
              <a:solidFill>
                <a:srgbClr val="002060"/>
              </a:solidFill>
              <a:latin typeface="Appetite Ne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7358082" cy="542926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Заполнение таблицы по учащимся вечерних школ, консультационных пунктов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СШ </a:t>
            </a:r>
            <a:r>
              <a:rPr lang="ru-RU" dirty="0">
                <a:solidFill>
                  <a:srgbClr val="002060"/>
                </a:solidFill>
              </a:rPr>
              <a:t>№8, </a:t>
            </a:r>
            <a:r>
              <a:rPr lang="ru-RU" dirty="0" err="1">
                <a:solidFill>
                  <a:srgbClr val="002060"/>
                </a:solidFill>
              </a:rPr>
              <a:t>Сергеевская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СШ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Недельная нагрузка совмещенных классов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Тимашевская </a:t>
            </a:r>
            <a:r>
              <a:rPr lang="ru-RU" dirty="0">
                <a:solidFill>
                  <a:srgbClr val="002060"/>
                </a:solidFill>
              </a:rPr>
              <a:t>СШ, </a:t>
            </a:r>
            <a:r>
              <a:rPr lang="ru-RU" dirty="0" err="1">
                <a:solidFill>
                  <a:srgbClr val="002060"/>
                </a:solidFill>
              </a:rPr>
              <a:t>Сергеевская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СШ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571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Национальная  образовательная база данных</vt:lpstr>
      <vt:lpstr>Национальная  образовательная база данных</vt:lpstr>
      <vt:lpstr>Национальная  образовательная база данных</vt:lpstr>
      <vt:lpstr>Национальная  образовательная база данных</vt:lpstr>
      <vt:lpstr>Национальная  образовательная база данных</vt:lpstr>
      <vt:lpstr>Национальная  образовательная база данных</vt:lpstr>
      <vt:lpstr>Национальная  образовательная база данных</vt:lpstr>
      <vt:lpstr>Национальная  образовательная база данных</vt:lpstr>
      <vt:lpstr>Национальная  образовательная база данных</vt:lpstr>
      <vt:lpstr>Слайд 11</vt:lpstr>
      <vt:lpstr>Слайд 12</vt:lpstr>
      <vt:lpstr>Слайд 13</vt:lpstr>
      <vt:lpstr>Слайд 14</vt:lpstr>
      <vt:lpstr>Слайд 15</vt:lpstr>
      <vt:lpstr>Слайд 16</vt:lpstr>
      <vt:lpstr>Рейтинг заполнения ЭЖ  за 1 четверть 2018-2019 уч.года</vt:lpstr>
      <vt:lpstr>Рейтинг заполнения ЭЖ  за 1 четверть 2018-2019 уч.года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19</cp:revision>
  <dcterms:created xsi:type="dcterms:W3CDTF">2018-11-12T13:10:01Z</dcterms:created>
  <dcterms:modified xsi:type="dcterms:W3CDTF">2018-11-13T12:43:52Z</dcterms:modified>
</cp:coreProperties>
</file>