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  <p:sldMasterId id="2147483707" r:id="rId2"/>
  </p:sldMasterIdLst>
  <p:notesMasterIdLst>
    <p:notesMasterId r:id="rId18"/>
  </p:notesMasterIdLst>
  <p:handoutMasterIdLst>
    <p:handoutMasterId r:id="rId19"/>
  </p:handoutMasterIdLst>
  <p:sldIdLst>
    <p:sldId id="258" r:id="rId3"/>
    <p:sldId id="381" r:id="rId4"/>
    <p:sldId id="380" r:id="rId5"/>
    <p:sldId id="370" r:id="rId6"/>
    <p:sldId id="371" r:id="rId7"/>
    <p:sldId id="344" r:id="rId8"/>
    <p:sldId id="373" r:id="rId9"/>
    <p:sldId id="349" r:id="rId10"/>
    <p:sldId id="368" r:id="rId11"/>
    <p:sldId id="374" r:id="rId12"/>
    <p:sldId id="375" r:id="rId13"/>
    <p:sldId id="348" r:id="rId14"/>
    <p:sldId id="351" r:id="rId15"/>
    <p:sldId id="378" r:id="rId16"/>
    <p:sldId id="3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A52"/>
    <a:srgbClr val="966F00"/>
    <a:srgbClr val="996600"/>
    <a:srgbClr val="B6935E"/>
    <a:srgbClr val="9F945C"/>
    <a:srgbClr val="FFE89F"/>
    <a:srgbClr val="FFD347"/>
    <a:srgbClr val="000046"/>
    <a:srgbClr val="60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6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5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9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DADF8-6086-4398-9EF9-E819A6B5E45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75A547E-2B2C-4065-9618-DA33237AC3C6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spcAft>
              <a:spcPct val="35000"/>
            </a:spcAft>
          </a:pPr>
          <a:endParaRPr lang="ru-RU" sz="1400" dirty="0"/>
        </a:p>
        <a:p>
          <a:pPr>
            <a:spcAft>
              <a:spcPct val="35000"/>
            </a:spcAft>
          </a:pPr>
          <a:endParaRPr lang="ru-RU" sz="1400" dirty="0"/>
        </a:p>
        <a:p>
          <a:pPr>
            <a:spcAft>
              <a:spcPct val="35000"/>
            </a:spcAft>
          </a:pPr>
          <a:endParaRPr lang="ru-RU" sz="1400" dirty="0"/>
        </a:p>
        <a:p>
          <a:pPr>
            <a:spcAft>
              <a:spcPct val="35000"/>
            </a:spcAft>
          </a:pPr>
          <a:r>
            <a:rPr lang="ru-RU" sz="1400" dirty="0"/>
            <a:t>Роли </a:t>
          </a:r>
        </a:p>
        <a:p>
          <a:pPr>
            <a:spcAft>
              <a:spcPts val="0"/>
            </a:spcAft>
          </a:pPr>
          <a:r>
            <a:rPr lang="ru-RU" sz="1600" b="1" dirty="0"/>
            <a:t>Эффективность</a:t>
          </a:r>
        </a:p>
        <a:p>
          <a:pPr>
            <a:spcAft>
              <a:spcPct val="35000"/>
            </a:spcAft>
          </a:pPr>
          <a:r>
            <a:rPr lang="ru-RU" sz="1600" b="1" dirty="0"/>
            <a:t> и успех</a:t>
          </a:r>
        </a:p>
      </dgm:t>
    </dgm:pt>
    <dgm:pt modelId="{FC0EA4BE-6F9C-45C7-8C35-1A72F2E17E52}" type="parTrans" cxnId="{22B760D2-783F-4E28-8EE2-C3E7CD25B6AA}">
      <dgm:prSet/>
      <dgm:spPr/>
      <dgm:t>
        <a:bodyPr/>
        <a:lstStyle/>
        <a:p>
          <a:endParaRPr lang="ru-RU"/>
        </a:p>
      </dgm:t>
    </dgm:pt>
    <dgm:pt modelId="{EF506BA4-D96B-453E-8D36-89939FD5BC63}" type="sibTrans" cxnId="{22B760D2-783F-4E28-8EE2-C3E7CD25B6AA}">
      <dgm:prSet/>
      <dgm:spPr/>
      <dgm:t>
        <a:bodyPr/>
        <a:lstStyle/>
        <a:p>
          <a:endParaRPr lang="ru-RU"/>
        </a:p>
      </dgm:t>
    </dgm:pt>
    <dgm:pt modelId="{79AA98FB-C56D-4109-9D26-D02B9A2621B8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dirty="0">
              <a:solidFill>
                <a:schemeClr val="bg1"/>
              </a:solidFill>
            </a:rPr>
            <a:t>Функциональные компетенции</a:t>
          </a:r>
        </a:p>
        <a:p>
          <a:r>
            <a:rPr lang="ru-RU" sz="1600" b="1" dirty="0">
              <a:solidFill>
                <a:schemeClr val="bg1"/>
              </a:solidFill>
            </a:rPr>
            <a:t>Результат </a:t>
          </a:r>
        </a:p>
      </dgm:t>
    </dgm:pt>
    <dgm:pt modelId="{09ADA744-BBDC-4DF9-A72D-0752842550D4}" type="parTrans" cxnId="{76D21A04-9783-4FEC-A488-F10683785EC9}">
      <dgm:prSet/>
      <dgm:spPr/>
      <dgm:t>
        <a:bodyPr/>
        <a:lstStyle/>
        <a:p>
          <a:endParaRPr lang="ru-RU"/>
        </a:p>
      </dgm:t>
    </dgm:pt>
    <dgm:pt modelId="{C5D2AE6C-A5EF-4A64-9B58-57068AA35BFE}" type="sibTrans" cxnId="{76D21A04-9783-4FEC-A488-F10683785EC9}">
      <dgm:prSet/>
      <dgm:spPr/>
      <dgm:t>
        <a:bodyPr/>
        <a:lstStyle/>
        <a:p>
          <a:endParaRPr lang="ru-RU"/>
        </a:p>
      </dgm:t>
    </dgm:pt>
    <dgm:pt modelId="{C9281295-6E70-4783-8388-2F626D95C5EB}">
      <dgm:prSet phldrT="[Текст]" custT="1"/>
      <dgm:spPr>
        <a:solidFill>
          <a:srgbClr val="270A52"/>
        </a:solidFill>
      </dgm:spPr>
      <dgm:t>
        <a:bodyPr/>
        <a:lstStyle/>
        <a:p>
          <a:r>
            <a:rPr lang="ru-RU" sz="1400" dirty="0">
              <a:solidFill>
                <a:schemeClr val="bg1"/>
              </a:solidFill>
            </a:rPr>
            <a:t>Базовые компетенции</a:t>
          </a:r>
        </a:p>
        <a:p>
          <a:r>
            <a:rPr lang="ru-RU" sz="1600" b="1" dirty="0">
              <a:solidFill>
                <a:schemeClr val="bg1"/>
              </a:solidFill>
            </a:rPr>
            <a:t>Профессиональные стандарты компании </a:t>
          </a:r>
        </a:p>
      </dgm:t>
    </dgm:pt>
    <dgm:pt modelId="{25598C30-6CD1-4C2E-B242-E25B124F07FD}" type="parTrans" cxnId="{ABACD9E8-26B6-495C-B27A-0382D79359C7}">
      <dgm:prSet/>
      <dgm:spPr/>
      <dgm:t>
        <a:bodyPr/>
        <a:lstStyle/>
        <a:p>
          <a:endParaRPr lang="ru-RU"/>
        </a:p>
      </dgm:t>
    </dgm:pt>
    <dgm:pt modelId="{8C13323E-EC8D-4D2A-B520-009850A12B00}" type="sibTrans" cxnId="{ABACD9E8-26B6-495C-B27A-0382D79359C7}">
      <dgm:prSet/>
      <dgm:spPr/>
      <dgm:t>
        <a:bodyPr/>
        <a:lstStyle/>
        <a:p>
          <a:endParaRPr lang="ru-RU"/>
        </a:p>
      </dgm:t>
    </dgm:pt>
    <dgm:pt modelId="{9F1E348B-2382-45E5-9A27-5FFFAB93E772}" type="pres">
      <dgm:prSet presAssocID="{5E3DADF8-6086-4398-9EF9-E819A6B5E454}" presName="Name0" presStyleCnt="0">
        <dgm:presLayoutVars>
          <dgm:dir/>
          <dgm:animLvl val="lvl"/>
          <dgm:resizeHandles val="exact"/>
        </dgm:presLayoutVars>
      </dgm:prSet>
      <dgm:spPr/>
    </dgm:pt>
    <dgm:pt modelId="{A78E25C1-5EE9-4470-BD5A-5EADA453A842}" type="pres">
      <dgm:prSet presAssocID="{375A547E-2B2C-4065-9618-DA33237AC3C6}" presName="Name8" presStyleCnt="0"/>
      <dgm:spPr/>
    </dgm:pt>
    <dgm:pt modelId="{6745DB33-BA61-409B-993A-9B08E3328FBA}" type="pres">
      <dgm:prSet presAssocID="{375A547E-2B2C-4065-9618-DA33237AC3C6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F2960-6F95-4A1E-A92D-2A92D060272E}" type="pres">
      <dgm:prSet presAssocID="{375A547E-2B2C-4065-9618-DA33237AC3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B802D-B654-48ED-9A21-44B14EF7EC37}" type="pres">
      <dgm:prSet presAssocID="{79AA98FB-C56D-4109-9D26-D02B9A2621B8}" presName="Name8" presStyleCnt="0"/>
      <dgm:spPr/>
    </dgm:pt>
    <dgm:pt modelId="{186BF967-F453-4EBD-8FFC-31FB5066DD7A}" type="pres">
      <dgm:prSet presAssocID="{79AA98FB-C56D-4109-9D26-D02B9A2621B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CECB2-E536-4697-8920-228ED2587814}" type="pres">
      <dgm:prSet presAssocID="{79AA98FB-C56D-4109-9D26-D02B9A2621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E5B55-7352-45D5-AF1F-85BA8EEF1DBE}" type="pres">
      <dgm:prSet presAssocID="{C9281295-6E70-4783-8388-2F626D95C5EB}" presName="Name8" presStyleCnt="0"/>
      <dgm:spPr/>
    </dgm:pt>
    <dgm:pt modelId="{A8DFA9BD-2F7F-46FE-AE2F-05DFB22D886E}" type="pres">
      <dgm:prSet presAssocID="{C9281295-6E70-4783-8388-2F626D95C5E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0F171-780F-44E4-B8E0-62473347A78A}" type="pres">
      <dgm:prSet presAssocID="{C9281295-6E70-4783-8388-2F626D95C5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21A04-9783-4FEC-A488-F10683785EC9}" srcId="{5E3DADF8-6086-4398-9EF9-E819A6B5E454}" destId="{79AA98FB-C56D-4109-9D26-D02B9A2621B8}" srcOrd="1" destOrd="0" parTransId="{09ADA744-BBDC-4DF9-A72D-0752842550D4}" sibTransId="{C5D2AE6C-A5EF-4A64-9B58-57068AA35BFE}"/>
    <dgm:cxn modelId="{5C786E7A-E7E2-BA44-B027-A4A15BA6EA77}" type="presOf" srcId="{375A547E-2B2C-4065-9618-DA33237AC3C6}" destId="{756F2960-6F95-4A1E-A92D-2A92D060272E}" srcOrd="1" destOrd="0" presId="urn:microsoft.com/office/officeart/2005/8/layout/pyramid1"/>
    <dgm:cxn modelId="{036E038C-C923-0045-B59B-4CFA1129A73B}" type="presOf" srcId="{C9281295-6E70-4783-8388-2F626D95C5EB}" destId="{8090F171-780F-44E4-B8E0-62473347A78A}" srcOrd="1" destOrd="0" presId="urn:microsoft.com/office/officeart/2005/8/layout/pyramid1"/>
    <dgm:cxn modelId="{F38E1454-B41C-3C4D-A2C5-C843398A89B2}" type="presOf" srcId="{79AA98FB-C56D-4109-9D26-D02B9A2621B8}" destId="{186BF967-F453-4EBD-8FFC-31FB5066DD7A}" srcOrd="0" destOrd="0" presId="urn:microsoft.com/office/officeart/2005/8/layout/pyramid1"/>
    <dgm:cxn modelId="{71FC6D07-44D4-B341-AAC1-57500D972ABB}" type="presOf" srcId="{79AA98FB-C56D-4109-9D26-D02B9A2621B8}" destId="{D8FCECB2-E536-4697-8920-228ED2587814}" srcOrd="1" destOrd="0" presId="urn:microsoft.com/office/officeart/2005/8/layout/pyramid1"/>
    <dgm:cxn modelId="{AFE21F81-D2BE-4344-B524-90DB5E153540}" type="presOf" srcId="{C9281295-6E70-4783-8388-2F626D95C5EB}" destId="{A8DFA9BD-2F7F-46FE-AE2F-05DFB22D886E}" srcOrd="0" destOrd="0" presId="urn:microsoft.com/office/officeart/2005/8/layout/pyramid1"/>
    <dgm:cxn modelId="{CE82D2A7-2E14-E248-9593-EA9CE8DAA8A4}" type="presOf" srcId="{5E3DADF8-6086-4398-9EF9-E819A6B5E454}" destId="{9F1E348B-2382-45E5-9A27-5FFFAB93E772}" srcOrd="0" destOrd="0" presId="urn:microsoft.com/office/officeart/2005/8/layout/pyramid1"/>
    <dgm:cxn modelId="{ABACD9E8-26B6-495C-B27A-0382D79359C7}" srcId="{5E3DADF8-6086-4398-9EF9-E819A6B5E454}" destId="{C9281295-6E70-4783-8388-2F626D95C5EB}" srcOrd="2" destOrd="0" parTransId="{25598C30-6CD1-4C2E-B242-E25B124F07FD}" sibTransId="{8C13323E-EC8D-4D2A-B520-009850A12B00}"/>
    <dgm:cxn modelId="{A960DD12-1554-3B48-BFAE-A0AB277D14AC}" type="presOf" srcId="{375A547E-2B2C-4065-9618-DA33237AC3C6}" destId="{6745DB33-BA61-409B-993A-9B08E3328FBA}" srcOrd="0" destOrd="0" presId="urn:microsoft.com/office/officeart/2005/8/layout/pyramid1"/>
    <dgm:cxn modelId="{22B760D2-783F-4E28-8EE2-C3E7CD25B6AA}" srcId="{5E3DADF8-6086-4398-9EF9-E819A6B5E454}" destId="{375A547E-2B2C-4065-9618-DA33237AC3C6}" srcOrd="0" destOrd="0" parTransId="{FC0EA4BE-6F9C-45C7-8C35-1A72F2E17E52}" sibTransId="{EF506BA4-D96B-453E-8D36-89939FD5BC63}"/>
    <dgm:cxn modelId="{0FC137FE-9F04-E545-A1DB-728F4D433C8B}" type="presParOf" srcId="{9F1E348B-2382-45E5-9A27-5FFFAB93E772}" destId="{A78E25C1-5EE9-4470-BD5A-5EADA453A842}" srcOrd="0" destOrd="0" presId="urn:microsoft.com/office/officeart/2005/8/layout/pyramid1"/>
    <dgm:cxn modelId="{2FE568D9-C361-7242-BFA5-C48B1398E6E7}" type="presParOf" srcId="{A78E25C1-5EE9-4470-BD5A-5EADA453A842}" destId="{6745DB33-BA61-409B-993A-9B08E3328FBA}" srcOrd="0" destOrd="0" presId="urn:microsoft.com/office/officeart/2005/8/layout/pyramid1"/>
    <dgm:cxn modelId="{BBA39878-943F-DD43-AB44-1BC83C5C6100}" type="presParOf" srcId="{A78E25C1-5EE9-4470-BD5A-5EADA453A842}" destId="{756F2960-6F95-4A1E-A92D-2A92D060272E}" srcOrd="1" destOrd="0" presId="urn:microsoft.com/office/officeart/2005/8/layout/pyramid1"/>
    <dgm:cxn modelId="{F21B983A-4356-2A4A-8A2A-203336312162}" type="presParOf" srcId="{9F1E348B-2382-45E5-9A27-5FFFAB93E772}" destId="{453B802D-B654-48ED-9A21-44B14EF7EC37}" srcOrd="1" destOrd="0" presId="urn:microsoft.com/office/officeart/2005/8/layout/pyramid1"/>
    <dgm:cxn modelId="{8EE142AB-A32A-3B47-A68D-D4523403A3FB}" type="presParOf" srcId="{453B802D-B654-48ED-9A21-44B14EF7EC37}" destId="{186BF967-F453-4EBD-8FFC-31FB5066DD7A}" srcOrd="0" destOrd="0" presId="urn:microsoft.com/office/officeart/2005/8/layout/pyramid1"/>
    <dgm:cxn modelId="{26725F0B-D87B-9E4D-AEC5-6EBC2FC54D57}" type="presParOf" srcId="{453B802D-B654-48ED-9A21-44B14EF7EC37}" destId="{D8FCECB2-E536-4697-8920-228ED2587814}" srcOrd="1" destOrd="0" presId="urn:microsoft.com/office/officeart/2005/8/layout/pyramid1"/>
    <dgm:cxn modelId="{9A205DBC-7854-BF42-B657-2576939A6A6A}" type="presParOf" srcId="{9F1E348B-2382-45E5-9A27-5FFFAB93E772}" destId="{47AE5B55-7352-45D5-AF1F-85BA8EEF1DBE}" srcOrd="2" destOrd="0" presId="urn:microsoft.com/office/officeart/2005/8/layout/pyramid1"/>
    <dgm:cxn modelId="{C62CFFD5-E635-8A42-BE49-8A2D53A9E9CD}" type="presParOf" srcId="{47AE5B55-7352-45D5-AF1F-85BA8EEF1DBE}" destId="{A8DFA9BD-2F7F-46FE-AE2F-05DFB22D886E}" srcOrd="0" destOrd="0" presId="urn:microsoft.com/office/officeart/2005/8/layout/pyramid1"/>
    <dgm:cxn modelId="{FF38535F-8899-DD48-B3DF-E9672351EF7F}" type="presParOf" srcId="{47AE5B55-7352-45D5-AF1F-85BA8EEF1DBE}" destId="{8090F171-780F-44E4-B8E0-62473347A78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1305D6-2108-4652-8324-B76ADB23257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BB9F665-1240-47BE-8FD0-A1928A46AB5E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Быть сотрудником</a:t>
          </a:r>
        </a:p>
      </dgm:t>
    </dgm:pt>
    <dgm:pt modelId="{658E1FFF-AAF4-450B-BA3C-CC18EC805A87}" type="sibTrans" cxnId="{C6CDF9A4-1C85-463A-AAE8-29C5C4C82FA5}">
      <dgm:prSet/>
      <dgm:spPr/>
      <dgm:t>
        <a:bodyPr/>
        <a:lstStyle/>
        <a:p>
          <a:endParaRPr lang="ru-RU"/>
        </a:p>
      </dgm:t>
    </dgm:pt>
    <dgm:pt modelId="{4DC22E17-6A93-4F95-AD73-AB1DA6E3E49F}" type="parTrans" cxnId="{C6CDF9A4-1C85-463A-AAE8-29C5C4C82FA5}">
      <dgm:prSet/>
      <dgm:spPr/>
      <dgm:t>
        <a:bodyPr/>
        <a:lstStyle/>
        <a:p>
          <a:endParaRPr lang="ru-RU"/>
        </a:p>
      </dgm:t>
    </dgm:pt>
    <dgm:pt modelId="{CF751202-7A1F-4C61-85BC-C3C90FB6C147}" type="pres">
      <dgm:prSet presAssocID="{2B1305D6-2108-4652-8324-B76ADB23257C}" presName="Name0" presStyleCnt="0">
        <dgm:presLayoutVars>
          <dgm:dir/>
          <dgm:animLvl val="lvl"/>
          <dgm:resizeHandles val="exact"/>
        </dgm:presLayoutVars>
      </dgm:prSet>
      <dgm:spPr/>
    </dgm:pt>
    <dgm:pt modelId="{1C719E67-9649-49BF-ADF2-3C789CFB73DB}" type="pres">
      <dgm:prSet presAssocID="{2B1305D6-2108-4652-8324-B76ADB23257C}" presName="dummy" presStyleCnt="0"/>
      <dgm:spPr/>
    </dgm:pt>
    <dgm:pt modelId="{60CAC8F5-EB9D-40B3-B5BD-2EAA36C8DD7C}" type="pres">
      <dgm:prSet presAssocID="{2B1305D6-2108-4652-8324-B76ADB23257C}" presName="linH" presStyleCnt="0"/>
      <dgm:spPr/>
    </dgm:pt>
    <dgm:pt modelId="{D49FDD63-3CAC-4228-8CC4-F73452291633}" type="pres">
      <dgm:prSet presAssocID="{2B1305D6-2108-4652-8324-B76ADB23257C}" presName="padding1" presStyleCnt="0"/>
      <dgm:spPr/>
    </dgm:pt>
    <dgm:pt modelId="{453EC0D0-35A0-44E7-BD8D-81A7A7D4DA35}" type="pres">
      <dgm:prSet presAssocID="{9BB9F665-1240-47BE-8FD0-A1928A46AB5E}" presName="linV" presStyleCnt="0"/>
      <dgm:spPr/>
    </dgm:pt>
    <dgm:pt modelId="{23295B22-FCE7-4FC2-ADB6-56DE85D9D1E2}" type="pres">
      <dgm:prSet presAssocID="{9BB9F665-1240-47BE-8FD0-A1928A46AB5E}" presName="spVertical1" presStyleCnt="0"/>
      <dgm:spPr/>
    </dgm:pt>
    <dgm:pt modelId="{A85ADD7B-91BB-41FB-9619-71460FCC1AEB}" type="pres">
      <dgm:prSet presAssocID="{9BB9F665-1240-47BE-8FD0-A1928A46AB5E}" presName="parTx" presStyleLbl="revTx" presStyleIdx="0" presStyleCnt="1" custScaleX="66852" custScaleY="91443" custLinFactNeighborX="-15034" custLinFactNeighborY="56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47623-F7CB-4E53-842F-000E500EAAA2}" type="pres">
      <dgm:prSet presAssocID="{9BB9F665-1240-47BE-8FD0-A1928A46AB5E}" presName="spVertical2" presStyleCnt="0"/>
      <dgm:spPr/>
    </dgm:pt>
    <dgm:pt modelId="{628BCDED-F512-4444-A8B9-EFAED7DB89B4}" type="pres">
      <dgm:prSet presAssocID="{9BB9F665-1240-47BE-8FD0-A1928A46AB5E}" presName="spVertical3" presStyleCnt="0"/>
      <dgm:spPr/>
    </dgm:pt>
    <dgm:pt modelId="{CFA20CEE-F412-4243-AAC7-73410817E046}" type="pres">
      <dgm:prSet presAssocID="{2B1305D6-2108-4652-8324-B76ADB23257C}" presName="padding2" presStyleCnt="0"/>
      <dgm:spPr/>
    </dgm:pt>
    <dgm:pt modelId="{AB375467-FDDE-47E1-AB5B-1FBC631C33C1}" type="pres">
      <dgm:prSet presAssocID="{2B1305D6-2108-4652-8324-B76ADB23257C}" presName="negArrow" presStyleCnt="0"/>
      <dgm:spPr/>
    </dgm:pt>
    <dgm:pt modelId="{8F55849D-4BF4-4BAF-A1C8-6BFD740F5B01}" type="pres">
      <dgm:prSet presAssocID="{2B1305D6-2108-4652-8324-B76ADB23257C}" presName="backgroundArrow" presStyleLbl="node1" presStyleIdx="0" presStyleCnt="1" custScaleY="123621"/>
      <dgm:spPr>
        <a:solidFill>
          <a:srgbClr val="270A52"/>
        </a:solidFill>
      </dgm:spPr>
    </dgm:pt>
  </dgm:ptLst>
  <dgm:cxnLst>
    <dgm:cxn modelId="{C6CDF9A4-1C85-463A-AAE8-29C5C4C82FA5}" srcId="{2B1305D6-2108-4652-8324-B76ADB23257C}" destId="{9BB9F665-1240-47BE-8FD0-A1928A46AB5E}" srcOrd="0" destOrd="0" parTransId="{4DC22E17-6A93-4F95-AD73-AB1DA6E3E49F}" sibTransId="{658E1FFF-AAF4-450B-BA3C-CC18EC805A87}"/>
    <dgm:cxn modelId="{A706FCD9-87B1-3E4C-B545-4786B3CD68F6}" type="presOf" srcId="{9BB9F665-1240-47BE-8FD0-A1928A46AB5E}" destId="{A85ADD7B-91BB-41FB-9619-71460FCC1AEB}" srcOrd="0" destOrd="0" presId="urn:microsoft.com/office/officeart/2005/8/layout/hProcess3"/>
    <dgm:cxn modelId="{30B7BC22-2AA1-024A-A451-2CA4BABCFE49}" type="presOf" srcId="{2B1305D6-2108-4652-8324-B76ADB23257C}" destId="{CF751202-7A1F-4C61-85BC-C3C90FB6C147}" srcOrd="0" destOrd="0" presId="urn:microsoft.com/office/officeart/2005/8/layout/hProcess3"/>
    <dgm:cxn modelId="{2F3AA82D-0724-3941-ABBA-545E2F8BC7D8}" type="presParOf" srcId="{CF751202-7A1F-4C61-85BC-C3C90FB6C147}" destId="{1C719E67-9649-49BF-ADF2-3C789CFB73DB}" srcOrd="0" destOrd="0" presId="urn:microsoft.com/office/officeart/2005/8/layout/hProcess3"/>
    <dgm:cxn modelId="{01DA50AE-8790-0B4C-AEC4-268B4AA2344E}" type="presParOf" srcId="{CF751202-7A1F-4C61-85BC-C3C90FB6C147}" destId="{60CAC8F5-EB9D-40B3-B5BD-2EAA36C8DD7C}" srcOrd="1" destOrd="0" presId="urn:microsoft.com/office/officeart/2005/8/layout/hProcess3"/>
    <dgm:cxn modelId="{0D9151F0-7D78-5744-BEA1-E2FD49EE6CB8}" type="presParOf" srcId="{60CAC8F5-EB9D-40B3-B5BD-2EAA36C8DD7C}" destId="{D49FDD63-3CAC-4228-8CC4-F73452291633}" srcOrd="0" destOrd="0" presId="urn:microsoft.com/office/officeart/2005/8/layout/hProcess3"/>
    <dgm:cxn modelId="{10C62B58-21D8-6C45-B51E-18157E2239E9}" type="presParOf" srcId="{60CAC8F5-EB9D-40B3-B5BD-2EAA36C8DD7C}" destId="{453EC0D0-35A0-44E7-BD8D-81A7A7D4DA35}" srcOrd="1" destOrd="0" presId="urn:microsoft.com/office/officeart/2005/8/layout/hProcess3"/>
    <dgm:cxn modelId="{7C43FFB0-393C-9545-8510-D08641C60888}" type="presParOf" srcId="{453EC0D0-35A0-44E7-BD8D-81A7A7D4DA35}" destId="{23295B22-FCE7-4FC2-ADB6-56DE85D9D1E2}" srcOrd="0" destOrd="0" presId="urn:microsoft.com/office/officeart/2005/8/layout/hProcess3"/>
    <dgm:cxn modelId="{0515773C-E6CF-8F4D-8970-B94F84BA9A5A}" type="presParOf" srcId="{453EC0D0-35A0-44E7-BD8D-81A7A7D4DA35}" destId="{A85ADD7B-91BB-41FB-9619-71460FCC1AEB}" srcOrd="1" destOrd="0" presId="urn:microsoft.com/office/officeart/2005/8/layout/hProcess3"/>
    <dgm:cxn modelId="{72113E11-4748-1C46-9BE3-E3E50A39A631}" type="presParOf" srcId="{453EC0D0-35A0-44E7-BD8D-81A7A7D4DA35}" destId="{A1847623-F7CB-4E53-842F-000E500EAAA2}" srcOrd="2" destOrd="0" presId="urn:microsoft.com/office/officeart/2005/8/layout/hProcess3"/>
    <dgm:cxn modelId="{E21D37A4-046C-7F47-9A69-69A927E53512}" type="presParOf" srcId="{453EC0D0-35A0-44E7-BD8D-81A7A7D4DA35}" destId="{628BCDED-F512-4444-A8B9-EFAED7DB89B4}" srcOrd="3" destOrd="0" presId="urn:microsoft.com/office/officeart/2005/8/layout/hProcess3"/>
    <dgm:cxn modelId="{987A8168-EF84-6B44-8EFD-1A2462E846D9}" type="presParOf" srcId="{60CAC8F5-EB9D-40B3-B5BD-2EAA36C8DD7C}" destId="{CFA20CEE-F412-4243-AAC7-73410817E046}" srcOrd="2" destOrd="0" presId="urn:microsoft.com/office/officeart/2005/8/layout/hProcess3"/>
    <dgm:cxn modelId="{CB8B6223-B4C2-E244-B944-9A90502BB0B8}" type="presParOf" srcId="{60CAC8F5-EB9D-40B3-B5BD-2EAA36C8DD7C}" destId="{AB375467-FDDE-47E1-AB5B-1FBC631C33C1}" srcOrd="3" destOrd="0" presId="urn:microsoft.com/office/officeart/2005/8/layout/hProcess3"/>
    <dgm:cxn modelId="{2DC8054C-484E-6C48-854C-A1F56124E883}" type="presParOf" srcId="{60CAC8F5-EB9D-40B3-B5BD-2EAA36C8DD7C}" destId="{8F55849D-4BF4-4BAF-A1C8-6BFD740F5B0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1305D6-2108-4652-8324-B76ADB23257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BB9F665-1240-47BE-8FD0-A1928A46AB5E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Быть профессионалом</a:t>
          </a:r>
        </a:p>
      </dgm:t>
    </dgm:pt>
    <dgm:pt modelId="{658E1FFF-AAF4-450B-BA3C-CC18EC805A87}" type="sibTrans" cxnId="{C6CDF9A4-1C85-463A-AAE8-29C5C4C82FA5}">
      <dgm:prSet/>
      <dgm:spPr/>
      <dgm:t>
        <a:bodyPr/>
        <a:lstStyle/>
        <a:p>
          <a:endParaRPr lang="ru-RU"/>
        </a:p>
      </dgm:t>
    </dgm:pt>
    <dgm:pt modelId="{4DC22E17-6A93-4F95-AD73-AB1DA6E3E49F}" type="parTrans" cxnId="{C6CDF9A4-1C85-463A-AAE8-29C5C4C82FA5}">
      <dgm:prSet/>
      <dgm:spPr/>
      <dgm:t>
        <a:bodyPr/>
        <a:lstStyle/>
        <a:p>
          <a:endParaRPr lang="ru-RU"/>
        </a:p>
      </dgm:t>
    </dgm:pt>
    <dgm:pt modelId="{CF751202-7A1F-4C61-85BC-C3C90FB6C147}" type="pres">
      <dgm:prSet presAssocID="{2B1305D6-2108-4652-8324-B76ADB23257C}" presName="Name0" presStyleCnt="0">
        <dgm:presLayoutVars>
          <dgm:dir/>
          <dgm:animLvl val="lvl"/>
          <dgm:resizeHandles val="exact"/>
        </dgm:presLayoutVars>
      </dgm:prSet>
      <dgm:spPr/>
    </dgm:pt>
    <dgm:pt modelId="{1C719E67-9649-49BF-ADF2-3C789CFB73DB}" type="pres">
      <dgm:prSet presAssocID="{2B1305D6-2108-4652-8324-B76ADB23257C}" presName="dummy" presStyleCnt="0"/>
      <dgm:spPr/>
    </dgm:pt>
    <dgm:pt modelId="{60CAC8F5-EB9D-40B3-B5BD-2EAA36C8DD7C}" type="pres">
      <dgm:prSet presAssocID="{2B1305D6-2108-4652-8324-B76ADB23257C}" presName="linH" presStyleCnt="0"/>
      <dgm:spPr/>
    </dgm:pt>
    <dgm:pt modelId="{D49FDD63-3CAC-4228-8CC4-F73452291633}" type="pres">
      <dgm:prSet presAssocID="{2B1305D6-2108-4652-8324-B76ADB23257C}" presName="padding1" presStyleCnt="0"/>
      <dgm:spPr/>
    </dgm:pt>
    <dgm:pt modelId="{453EC0D0-35A0-44E7-BD8D-81A7A7D4DA35}" type="pres">
      <dgm:prSet presAssocID="{9BB9F665-1240-47BE-8FD0-A1928A46AB5E}" presName="linV" presStyleCnt="0"/>
      <dgm:spPr/>
    </dgm:pt>
    <dgm:pt modelId="{23295B22-FCE7-4FC2-ADB6-56DE85D9D1E2}" type="pres">
      <dgm:prSet presAssocID="{9BB9F665-1240-47BE-8FD0-A1928A46AB5E}" presName="spVertical1" presStyleCnt="0"/>
      <dgm:spPr/>
    </dgm:pt>
    <dgm:pt modelId="{A85ADD7B-91BB-41FB-9619-71460FCC1AEB}" type="pres">
      <dgm:prSet presAssocID="{9BB9F665-1240-47BE-8FD0-A1928A46AB5E}" presName="parTx" presStyleLbl="revTx" presStyleIdx="0" presStyleCnt="1" custScaleX="86933" custScaleY="91443" custLinFactNeighborX="-15034" custLinFactNeighborY="56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47623-F7CB-4E53-842F-000E500EAAA2}" type="pres">
      <dgm:prSet presAssocID="{9BB9F665-1240-47BE-8FD0-A1928A46AB5E}" presName="spVertical2" presStyleCnt="0"/>
      <dgm:spPr/>
    </dgm:pt>
    <dgm:pt modelId="{628BCDED-F512-4444-A8B9-EFAED7DB89B4}" type="pres">
      <dgm:prSet presAssocID="{9BB9F665-1240-47BE-8FD0-A1928A46AB5E}" presName="spVertical3" presStyleCnt="0"/>
      <dgm:spPr/>
    </dgm:pt>
    <dgm:pt modelId="{CFA20CEE-F412-4243-AAC7-73410817E046}" type="pres">
      <dgm:prSet presAssocID="{2B1305D6-2108-4652-8324-B76ADB23257C}" presName="padding2" presStyleCnt="0"/>
      <dgm:spPr/>
    </dgm:pt>
    <dgm:pt modelId="{AB375467-FDDE-47E1-AB5B-1FBC631C33C1}" type="pres">
      <dgm:prSet presAssocID="{2B1305D6-2108-4652-8324-B76ADB23257C}" presName="negArrow" presStyleCnt="0"/>
      <dgm:spPr/>
    </dgm:pt>
    <dgm:pt modelId="{8F55849D-4BF4-4BAF-A1C8-6BFD740F5B01}" type="pres">
      <dgm:prSet presAssocID="{2B1305D6-2108-4652-8324-B76ADB23257C}" presName="backgroundArrow" presStyleLbl="node1" presStyleIdx="0" presStyleCnt="1" custScaleY="123621"/>
      <dgm:spPr>
        <a:solidFill>
          <a:schemeClr val="accent4">
            <a:lumMod val="75000"/>
          </a:schemeClr>
        </a:solidFill>
      </dgm:spPr>
    </dgm:pt>
  </dgm:ptLst>
  <dgm:cxnLst>
    <dgm:cxn modelId="{C6CDF9A4-1C85-463A-AAE8-29C5C4C82FA5}" srcId="{2B1305D6-2108-4652-8324-B76ADB23257C}" destId="{9BB9F665-1240-47BE-8FD0-A1928A46AB5E}" srcOrd="0" destOrd="0" parTransId="{4DC22E17-6A93-4F95-AD73-AB1DA6E3E49F}" sibTransId="{658E1FFF-AAF4-450B-BA3C-CC18EC805A87}"/>
    <dgm:cxn modelId="{70992A5D-370C-F24D-871F-86B2FB345654}" type="presOf" srcId="{2B1305D6-2108-4652-8324-B76ADB23257C}" destId="{CF751202-7A1F-4C61-85BC-C3C90FB6C147}" srcOrd="0" destOrd="0" presId="urn:microsoft.com/office/officeart/2005/8/layout/hProcess3"/>
    <dgm:cxn modelId="{61D26740-6228-8145-A0B6-559F490DFA75}" type="presOf" srcId="{9BB9F665-1240-47BE-8FD0-A1928A46AB5E}" destId="{A85ADD7B-91BB-41FB-9619-71460FCC1AEB}" srcOrd="0" destOrd="0" presId="urn:microsoft.com/office/officeart/2005/8/layout/hProcess3"/>
    <dgm:cxn modelId="{D7B3C8F5-9BE8-B343-A98F-F1F980B8849D}" type="presParOf" srcId="{CF751202-7A1F-4C61-85BC-C3C90FB6C147}" destId="{1C719E67-9649-49BF-ADF2-3C789CFB73DB}" srcOrd="0" destOrd="0" presId="urn:microsoft.com/office/officeart/2005/8/layout/hProcess3"/>
    <dgm:cxn modelId="{DC33C76F-4CCC-474A-A009-B36F8EEEDEEC}" type="presParOf" srcId="{CF751202-7A1F-4C61-85BC-C3C90FB6C147}" destId="{60CAC8F5-EB9D-40B3-B5BD-2EAA36C8DD7C}" srcOrd="1" destOrd="0" presId="urn:microsoft.com/office/officeart/2005/8/layout/hProcess3"/>
    <dgm:cxn modelId="{06CDD333-9BF5-6549-BEA4-6D3A384AC127}" type="presParOf" srcId="{60CAC8F5-EB9D-40B3-B5BD-2EAA36C8DD7C}" destId="{D49FDD63-3CAC-4228-8CC4-F73452291633}" srcOrd="0" destOrd="0" presId="urn:microsoft.com/office/officeart/2005/8/layout/hProcess3"/>
    <dgm:cxn modelId="{AF79942A-1C43-A648-820A-26663DA0396B}" type="presParOf" srcId="{60CAC8F5-EB9D-40B3-B5BD-2EAA36C8DD7C}" destId="{453EC0D0-35A0-44E7-BD8D-81A7A7D4DA35}" srcOrd="1" destOrd="0" presId="urn:microsoft.com/office/officeart/2005/8/layout/hProcess3"/>
    <dgm:cxn modelId="{3E371347-E875-1F4B-8F4E-48C536BFFE92}" type="presParOf" srcId="{453EC0D0-35A0-44E7-BD8D-81A7A7D4DA35}" destId="{23295B22-FCE7-4FC2-ADB6-56DE85D9D1E2}" srcOrd="0" destOrd="0" presId="urn:microsoft.com/office/officeart/2005/8/layout/hProcess3"/>
    <dgm:cxn modelId="{65ABE09B-6AA8-1742-B5D0-9D7740C1C3FE}" type="presParOf" srcId="{453EC0D0-35A0-44E7-BD8D-81A7A7D4DA35}" destId="{A85ADD7B-91BB-41FB-9619-71460FCC1AEB}" srcOrd="1" destOrd="0" presId="urn:microsoft.com/office/officeart/2005/8/layout/hProcess3"/>
    <dgm:cxn modelId="{9FBFFCAD-323E-4C4C-BBD7-98242827E0DF}" type="presParOf" srcId="{453EC0D0-35A0-44E7-BD8D-81A7A7D4DA35}" destId="{A1847623-F7CB-4E53-842F-000E500EAAA2}" srcOrd="2" destOrd="0" presId="urn:microsoft.com/office/officeart/2005/8/layout/hProcess3"/>
    <dgm:cxn modelId="{09957756-90F5-F945-9A67-8175714F9337}" type="presParOf" srcId="{453EC0D0-35A0-44E7-BD8D-81A7A7D4DA35}" destId="{628BCDED-F512-4444-A8B9-EFAED7DB89B4}" srcOrd="3" destOrd="0" presId="urn:microsoft.com/office/officeart/2005/8/layout/hProcess3"/>
    <dgm:cxn modelId="{24791150-42CC-1446-886D-EBF6FF248560}" type="presParOf" srcId="{60CAC8F5-EB9D-40B3-B5BD-2EAA36C8DD7C}" destId="{CFA20CEE-F412-4243-AAC7-73410817E046}" srcOrd="2" destOrd="0" presId="urn:microsoft.com/office/officeart/2005/8/layout/hProcess3"/>
    <dgm:cxn modelId="{0BC7765B-1670-A14E-B5CA-5D3A667510B9}" type="presParOf" srcId="{60CAC8F5-EB9D-40B3-B5BD-2EAA36C8DD7C}" destId="{AB375467-FDDE-47E1-AB5B-1FBC631C33C1}" srcOrd="3" destOrd="0" presId="urn:microsoft.com/office/officeart/2005/8/layout/hProcess3"/>
    <dgm:cxn modelId="{18D1E540-2F6B-DD4D-9AEA-4F43A11A6557}" type="presParOf" srcId="{60CAC8F5-EB9D-40B3-B5BD-2EAA36C8DD7C}" destId="{8F55849D-4BF4-4BAF-A1C8-6BFD740F5B0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1305D6-2108-4652-8324-B76ADB23257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BB9F665-1240-47BE-8FD0-A1928A46AB5E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Быть лидером</a:t>
          </a:r>
        </a:p>
      </dgm:t>
    </dgm:pt>
    <dgm:pt modelId="{658E1FFF-AAF4-450B-BA3C-CC18EC805A87}" type="sibTrans" cxnId="{C6CDF9A4-1C85-463A-AAE8-29C5C4C82FA5}">
      <dgm:prSet/>
      <dgm:spPr/>
      <dgm:t>
        <a:bodyPr/>
        <a:lstStyle/>
        <a:p>
          <a:endParaRPr lang="ru-RU"/>
        </a:p>
      </dgm:t>
    </dgm:pt>
    <dgm:pt modelId="{4DC22E17-6A93-4F95-AD73-AB1DA6E3E49F}" type="parTrans" cxnId="{C6CDF9A4-1C85-463A-AAE8-29C5C4C82FA5}">
      <dgm:prSet/>
      <dgm:spPr/>
      <dgm:t>
        <a:bodyPr/>
        <a:lstStyle/>
        <a:p>
          <a:endParaRPr lang="ru-RU"/>
        </a:p>
      </dgm:t>
    </dgm:pt>
    <dgm:pt modelId="{CF751202-7A1F-4C61-85BC-C3C90FB6C147}" type="pres">
      <dgm:prSet presAssocID="{2B1305D6-2108-4652-8324-B76ADB23257C}" presName="Name0" presStyleCnt="0">
        <dgm:presLayoutVars>
          <dgm:dir/>
          <dgm:animLvl val="lvl"/>
          <dgm:resizeHandles val="exact"/>
        </dgm:presLayoutVars>
      </dgm:prSet>
      <dgm:spPr/>
    </dgm:pt>
    <dgm:pt modelId="{1C719E67-9649-49BF-ADF2-3C789CFB73DB}" type="pres">
      <dgm:prSet presAssocID="{2B1305D6-2108-4652-8324-B76ADB23257C}" presName="dummy" presStyleCnt="0"/>
      <dgm:spPr/>
    </dgm:pt>
    <dgm:pt modelId="{60CAC8F5-EB9D-40B3-B5BD-2EAA36C8DD7C}" type="pres">
      <dgm:prSet presAssocID="{2B1305D6-2108-4652-8324-B76ADB23257C}" presName="linH" presStyleCnt="0"/>
      <dgm:spPr/>
    </dgm:pt>
    <dgm:pt modelId="{D49FDD63-3CAC-4228-8CC4-F73452291633}" type="pres">
      <dgm:prSet presAssocID="{2B1305D6-2108-4652-8324-B76ADB23257C}" presName="padding1" presStyleCnt="0"/>
      <dgm:spPr/>
    </dgm:pt>
    <dgm:pt modelId="{453EC0D0-35A0-44E7-BD8D-81A7A7D4DA35}" type="pres">
      <dgm:prSet presAssocID="{9BB9F665-1240-47BE-8FD0-A1928A46AB5E}" presName="linV" presStyleCnt="0"/>
      <dgm:spPr/>
    </dgm:pt>
    <dgm:pt modelId="{23295B22-FCE7-4FC2-ADB6-56DE85D9D1E2}" type="pres">
      <dgm:prSet presAssocID="{9BB9F665-1240-47BE-8FD0-A1928A46AB5E}" presName="spVertical1" presStyleCnt="0"/>
      <dgm:spPr/>
    </dgm:pt>
    <dgm:pt modelId="{A85ADD7B-91BB-41FB-9619-71460FCC1AEB}" type="pres">
      <dgm:prSet presAssocID="{9BB9F665-1240-47BE-8FD0-A1928A46AB5E}" presName="parTx" presStyleLbl="revTx" presStyleIdx="0" presStyleCnt="1" custScaleX="86933" custScaleY="91443" custLinFactNeighborX="-15034" custLinFactNeighborY="56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47623-F7CB-4E53-842F-000E500EAAA2}" type="pres">
      <dgm:prSet presAssocID="{9BB9F665-1240-47BE-8FD0-A1928A46AB5E}" presName="spVertical2" presStyleCnt="0"/>
      <dgm:spPr/>
    </dgm:pt>
    <dgm:pt modelId="{628BCDED-F512-4444-A8B9-EFAED7DB89B4}" type="pres">
      <dgm:prSet presAssocID="{9BB9F665-1240-47BE-8FD0-A1928A46AB5E}" presName="spVertical3" presStyleCnt="0"/>
      <dgm:spPr/>
    </dgm:pt>
    <dgm:pt modelId="{CFA20CEE-F412-4243-AAC7-73410817E046}" type="pres">
      <dgm:prSet presAssocID="{2B1305D6-2108-4652-8324-B76ADB23257C}" presName="padding2" presStyleCnt="0"/>
      <dgm:spPr/>
    </dgm:pt>
    <dgm:pt modelId="{AB375467-FDDE-47E1-AB5B-1FBC631C33C1}" type="pres">
      <dgm:prSet presAssocID="{2B1305D6-2108-4652-8324-B76ADB23257C}" presName="negArrow" presStyleCnt="0"/>
      <dgm:spPr/>
    </dgm:pt>
    <dgm:pt modelId="{8F55849D-4BF4-4BAF-A1C8-6BFD740F5B01}" type="pres">
      <dgm:prSet presAssocID="{2B1305D6-2108-4652-8324-B76ADB23257C}" presName="backgroundArrow" presStyleLbl="node1" presStyleIdx="0" presStyleCnt="1" custScaleY="123621" custLinFactNeighborX="-641"/>
      <dgm:spPr>
        <a:solidFill>
          <a:schemeClr val="accent4">
            <a:lumMod val="60000"/>
            <a:lumOff val="40000"/>
          </a:schemeClr>
        </a:solidFill>
      </dgm:spPr>
    </dgm:pt>
  </dgm:ptLst>
  <dgm:cxnLst>
    <dgm:cxn modelId="{C6CDF9A4-1C85-463A-AAE8-29C5C4C82FA5}" srcId="{2B1305D6-2108-4652-8324-B76ADB23257C}" destId="{9BB9F665-1240-47BE-8FD0-A1928A46AB5E}" srcOrd="0" destOrd="0" parTransId="{4DC22E17-6A93-4F95-AD73-AB1DA6E3E49F}" sibTransId="{658E1FFF-AAF4-450B-BA3C-CC18EC805A87}"/>
    <dgm:cxn modelId="{999BD963-5F81-6245-AF57-534DD2EED914}" type="presOf" srcId="{9BB9F665-1240-47BE-8FD0-A1928A46AB5E}" destId="{A85ADD7B-91BB-41FB-9619-71460FCC1AEB}" srcOrd="0" destOrd="0" presId="urn:microsoft.com/office/officeart/2005/8/layout/hProcess3"/>
    <dgm:cxn modelId="{7ED56EEE-06E7-334F-9DF1-F143AF909F2E}" type="presOf" srcId="{2B1305D6-2108-4652-8324-B76ADB23257C}" destId="{CF751202-7A1F-4C61-85BC-C3C90FB6C147}" srcOrd="0" destOrd="0" presId="urn:microsoft.com/office/officeart/2005/8/layout/hProcess3"/>
    <dgm:cxn modelId="{8DEF9089-E502-7B4C-820A-F51C92DE81FC}" type="presParOf" srcId="{CF751202-7A1F-4C61-85BC-C3C90FB6C147}" destId="{1C719E67-9649-49BF-ADF2-3C789CFB73DB}" srcOrd="0" destOrd="0" presId="urn:microsoft.com/office/officeart/2005/8/layout/hProcess3"/>
    <dgm:cxn modelId="{F4033EFD-AD16-A241-A5C8-8D6CB7FEFCD2}" type="presParOf" srcId="{CF751202-7A1F-4C61-85BC-C3C90FB6C147}" destId="{60CAC8F5-EB9D-40B3-B5BD-2EAA36C8DD7C}" srcOrd="1" destOrd="0" presId="urn:microsoft.com/office/officeart/2005/8/layout/hProcess3"/>
    <dgm:cxn modelId="{877C5FDB-823F-8546-AB0E-D27657156B78}" type="presParOf" srcId="{60CAC8F5-EB9D-40B3-B5BD-2EAA36C8DD7C}" destId="{D49FDD63-3CAC-4228-8CC4-F73452291633}" srcOrd="0" destOrd="0" presId="urn:microsoft.com/office/officeart/2005/8/layout/hProcess3"/>
    <dgm:cxn modelId="{5F10BF02-D877-E147-980B-9AA6BE96FBCA}" type="presParOf" srcId="{60CAC8F5-EB9D-40B3-B5BD-2EAA36C8DD7C}" destId="{453EC0D0-35A0-44E7-BD8D-81A7A7D4DA35}" srcOrd="1" destOrd="0" presId="urn:microsoft.com/office/officeart/2005/8/layout/hProcess3"/>
    <dgm:cxn modelId="{9911A3B6-84C0-A348-943A-FFA370513E0C}" type="presParOf" srcId="{453EC0D0-35A0-44E7-BD8D-81A7A7D4DA35}" destId="{23295B22-FCE7-4FC2-ADB6-56DE85D9D1E2}" srcOrd="0" destOrd="0" presId="urn:microsoft.com/office/officeart/2005/8/layout/hProcess3"/>
    <dgm:cxn modelId="{9D32E64A-E327-E949-B3F6-04608DF7BE4C}" type="presParOf" srcId="{453EC0D0-35A0-44E7-BD8D-81A7A7D4DA35}" destId="{A85ADD7B-91BB-41FB-9619-71460FCC1AEB}" srcOrd="1" destOrd="0" presId="urn:microsoft.com/office/officeart/2005/8/layout/hProcess3"/>
    <dgm:cxn modelId="{2D593EC4-1738-D349-B81D-D48E375FCF66}" type="presParOf" srcId="{453EC0D0-35A0-44E7-BD8D-81A7A7D4DA35}" destId="{A1847623-F7CB-4E53-842F-000E500EAAA2}" srcOrd="2" destOrd="0" presId="urn:microsoft.com/office/officeart/2005/8/layout/hProcess3"/>
    <dgm:cxn modelId="{3A9754CB-1338-7F44-989C-CDA8154100BA}" type="presParOf" srcId="{453EC0D0-35A0-44E7-BD8D-81A7A7D4DA35}" destId="{628BCDED-F512-4444-A8B9-EFAED7DB89B4}" srcOrd="3" destOrd="0" presId="urn:microsoft.com/office/officeart/2005/8/layout/hProcess3"/>
    <dgm:cxn modelId="{7160AD85-61B9-FF42-AA63-6A54B4D9D3DC}" type="presParOf" srcId="{60CAC8F5-EB9D-40B3-B5BD-2EAA36C8DD7C}" destId="{CFA20CEE-F412-4243-AAC7-73410817E046}" srcOrd="2" destOrd="0" presId="urn:microsoft.com/office/officeart/2005/8/layout/hProcess3"/>
    <dgm:cxn modelId="{FD86A4B6-B29B-1748-9606-A34EB297F55F}" type="presParOf" srcId="{60CAC8F5-EB9D-40B3-B5BD-2EAA36C8DD7C}" destId="{AB375467-FDDE-47E1-AB5B-1FBC631C33C1}" srcOrd="3" destOrd="0" presId="urn:microsoft.com/office/officeart/2005/8/layout/hProcess3"/>
    <dgm:cxn modelId="{74CE697B-3473-624C-8157-9480B406EC05}" type="presParOf" srcId="{60CAC8F5-EB9D-40B3-B5BD-2EAA36C8DD7C}" destId="{8F55849D-4BF4-4BAF-A1C8-6BFD740F5B0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FC03EC-D3E8-4A9F-AAFC-A5ADFCAEB834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146181-64E4-42B6-9315-68622CF015D6}">
      <dgm:prSet phldrT="[Текст]" custT="1"/>
      <dgm:spPr/>
      <dgm:t>
        <a:bodyPr/>
        <a:lstStyle/>
        <a:p>
          <a:r>
            <a:rPr lang="ru-RU" sz="1600" dirty="0"/>
            <a:t>Поведение и установки, необходимые для успешности и конкурентоспособности  компании</a:t>
          </a:r>
        </a:p>
      </dgm:t>
    </dgm:pt>
    <dgm:pt modelId="{32F133FB-BC16-4BA4-A11D-473998A69BC4}" type="parTrans" cxnId="{B65D4007-B68D-4F65-BA07-D7885C9222CD}">
      <dgm:prSet/>
      <dgm:spPr/>
      <dgm:t>
        <a:bodyPr/>
        <a:lstStyle/>
        <a:p>
          <a:endParaRPr lang="ru-RU"/>
        </a:p>
      </dgm:t>
    </dgm:pt>
    <dgm:pt modelId="{ADA68E61-2999-4D71-8CFB-ED89C3DC3A87}" type="sibTrans" cxnId="{B65D4007-B68D-4F65-BA07-D7885C9222CD}">
      <dgm:prSet/>
      <dgm:spPr/>
      <dgm:t>
        <a:bodyPr/>
        <a:lstStyle/>
        <a:p>
          <a:endParaRPr lang="ru-RU"/>
        </a:p>
      </dgm:t>
    </dgm:pt>
    <dgm:pt modelId="{C019840B-364E-4A9C-BAB4-C47317B8BD64}" type="pres">
      <dgm:prSet presAssocID="{EFFC03EC-D3E8-4A9F-AAFC-A5ADFCAEB83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0D9EFDB-E2CB-49ED-A8B8-F60A4514D7F8}" type="pres">
      <dgm:prSet presAssocID="{22146181-64E4-42B6-9315-68622CF015D6}" presName="composite" presStyleCnt="0"/>
      <dgm:spPr/>
    </dgm:pt>
    <dgm:pt modelId="{E97E1CAA-5FD1-4BCD-83A5-A151CE99C238}" type="pres">
      <dgm:prSet presAssocID="{22146181-64E4-42B6-9315-68622CF015D6}" presName="BackAccent" presStyleLbl="bgShp" presStyleIdx="0" presStyleCnt="1" custLinFactX="-300000" custLinFactNeighborX="-328949" custLinFactNeighborY="-52691"/>
      <dgm:spPr>
        <a:solidFill>
          <a:srgbClr val="996600"/>
        </a:solidFill>
        <a:ln>
          <a:solidFill>
            <a:srgbClr val="996600"/>
          </a:solidFill>
        </a:ln>
      </dgm:spPr>
    </dgm:pt>
    <dgm:pt modelId="{47126453-A099-4A93-9E64-289F2B87F4BB}" type="pres">
      <dgm:prSet presAssocID="{22146181-64E4-42B6-9315-68622CF015D6}" presName="Accent" presStyleLbl="alignNode1" presStyleIdx="0" presStyleCnt="1" custLinFactX="-333187" custLinFactNeighborX="-400000" custLinFactNeighborY="-54539"/>
      <dgm:spPr>
        <a:solidFill>
          <a:srgbClr val="270A52"/>
        </a:solidFill>
        <a:ln>
          <a:solidFill>
            <a:srgbClr val="270A52"/>
          </a:solidFill>
        </a:ln>
      </dgm:spPr>
    </dgm:pt>
    <dgm:pt modelId="{AFE32357-8709-4823-9954-150BF79D2C0F}" type="pres">
      <dgm:prSet presAssocID="{22146181-64E4-42B6-9315-68622CF015D6}" presName="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F2B28C-93C8-408C-B6D7-E53B6C045F5F}" type="pres">
      <dgm:prSet presAssocID="{22146181-64E4-42B6-9315-68622CF015D6}" presName="Parent" presStyleLbl="revTx" presStyleIdx="0" presStyleCnt="1" custScaleX="541230" custScaleY="226511" custLinFactY="7494" custLinFactNeighborX="19767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5D4007-B68D-4F65-BA07-D7885C9222CD}" srcId="{EFFC03EC-D3E8-4A9F-AAFC-A5ADFCAEB834}" destId="{22146181-64E4-42B6-9315-68622CF015D6}" srcOrd="0" destOrd="0" parTransId="{32F133FB-BC16-4BA4-A11D-473998A69BC4}" sibTransId="{ADA68E61-2999-4D71-8CFB-ED89C3DC3A87}"/>
    <dgm:cxn modelId="{50B5FD36-95F9-9744-9ED0-49826150137B}" type="presOf" srcId="{22146181-64E4-42B6-9315-68622CF015D6}" destId="{0CF2B28C-93C8-408C-B6D7-E53B6C045F5F}" srcOrd="0" destOrd="0" presId="urn:microsoft.com/office/officeart/2008/layout/IncreasingCircleProcess"/>
    <dgm:cxn modelId="{DD5DAECA-641D-2F45-98C7-247102665D84}" type="presOf" srcId="{EFFC03EC-D3E8-4A9F-AAFC-A5ADFCAEB834}" destId="{C019840B-364E-4A9C-BAB4-C47317B8BD64}" srcOrd="0" destOrd="0" presId="urn:microsoft.com/office/officeart/2008/layout/IncreasingCircleProcess"/>
    <dgm:cxn modelId="{D4EB1E52-EA21-D441-8FA3-5DD430E6A195}" type="presParOf" srcId="{C019840B-364E-4A9C-BAB4-C47317B8BD64}" destId="{70D9EFDB-E2CB-49ED-A8B8-F60A4514D7F8}" srcOrd="0" destOrd="0" presId="urn:microsoft.com/office/officeart/2008/layout/IncreasingCircleProcess"/>
    <dgm:cxn modelId="{A879624D-BB53-4B46-99D5-B91B477F7E08}" type="presParOf" srcId="{70D9EFDB-E2CB-49ED-A8B8-F60A4514D7F8}" destId="{E97E1CAA-5FD1-4BCD-83A5-A151CE99C238}" srcOrd="0" destOrd="0" presId="urn:microsoft.com/office/officeart/2008/layout/IncreasingCircleProcess"/>
    <dgm:cxn modelId="{3AC84D8B-9C82-F24C-BD7E-F8B13E397915}" type="presParOf" srcId="{70D9EFDB-E2CB-49ED-A8B8-F60A4514D7F8}" destId="{47126453-A099-4A93-9E64-289F2B87F4BB}" srcOrd="1" destOrd="0" presId="urn:microsoft.com/office/officeart/2008/layout/IncreasingCircleProcess"/>
    <dgm:cxn modelId="{A762A01B-09BE-2A48-92F6-04A048DEB91C}" type="presParOf" srcId="{70D9EFDB-E2CB-49ED-A8B8-F60A4514D7F8}" destId="{AFE32357-8709-4823-9954-150BF79D2C0F}" srcOrd="2" destOrd="0" presId="urn:microsoft.com/office/officeart/2008/layout/IncreasingCircleProcess"/>
    <dgm:cxn modelId="{0A086CE9-F2D4-AD46-A096-3273E7D193E4}" type="presParOf" srcId="{70D9EFDB-E2CB-49ED-A8B8-F60A4514D7F8}" destId="{0CF2B28C-93C8-408C-B6D7-E53B6C045F5F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FC03EC-D3E8-4A9F-AAFC-A5ADFCAEB834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146181-64E4-42B6-9315-68622CF015D6}">
      <dgm:prSet phldrT="[Текст]" custT="1"/>
      <dgm:spPr/>
      <dgm:t>
        <a:bodyPr/>
        <a:lstStyle/>
        <a:p>
          <a:r>
            <a:rPr lang="ru-RU" sz="1600" dirty="0"/>
            <a:t>Технические и функциональные навыки – знания и навыки, требующиеся для выполнения работы по должности</a:t>
          </a:r>
        </a:p>
      </dgm:t>
    </dgm:pt>
    <dgm:pt modelId="{32F133FB-BC16-4BA4-A11D-473998A69BC4}" type="parTrans" cxnId="{B65D4007-B68D-4F65-BA07-D7885C9222CD}">
      <dgm:prSet/>
      <dgm:spPr/>
      <dgm:t>
        <a:bodyPr/>
        <a:lstStyle/>
        <a:p>
          <a:endParaRPr lang="ru-RU"/>
        </a:p>
      </dgm:t>
    </dgm:pt>
    <dgm:pt modelId="{ADA68E61-2999-4D71-8CFB-ED89C3DC3A87}" type="sibTrans" cxnId="{B65D4007-B68D-4F65-BA07-D7885C9222CD}">
      <dgm:prSet/>
      <dgm:spPr/>
      <dgm:t>
        <a:bodyPr/>
        <a:lstStyle/>
        <a:p>
          <a:endParaRPr lang="ru-RU"/>
        </a:p>
      </dgm:t>
    </dgm:pt>
    <dgm:pt modelId="{C019840B-364E-4A9C-BAB4-C47317B8BD64}" type="pres">
      <dgm:prSet presAssocID="{EFFC03EC-D3E8-4A9F-AAFC-A5ADFCAEB83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0D9EFDB-E2CB-49ED-A8B8-F60A4514D7F8}" type="pres">
      <dgm:prSet presAssocID="{22146181-64E4-42B6-9315-68622CF015D6}" presName="composite" presStyleCnt="0"/>
      <dgm:spPr/>
    </dgm:pt>
    <dgm:pt modelId="{E97E1CAA-5FD1-4BCD-83A5-A151CE99C238}" type="pres">
      <dgm:prSet presAssocID="{22146181-64E4-42B6-9315-68622CF015D6}" presName="BackAccent" presStyleLbl="bgShp" presStyleIdx="0" presStyleCnt="1" custLinFactX="-300000" custLinFactNeighborX="-328949" custLinFactNeighborY="-52691"/>
      <dgm:spPr>
        <a:solidFill>
          <a:srgbClr val="996600"/>
        </a:solidFill>
        <a:ln>
          <a:solidFill>
            <a:srgbClr val="996600"/>
          </a:solidFill>
        </a:ln>
      </dgm:spPr>
    </dgm:pt>
    <dgm:pt modelId="{47126453-A099-4A93-9E64-289F2B87F4BB}" type="pres">
      <dgm:prSet presAssocID="{22146181-64E4-42B6-9315-68622CF015D6}" presName="Accent" presStyleLbl="alignNode1" presStyleIdx="0" presStyleCnt="1" custLinFactX="-333187" custLinFactNeighborX="-400000" custLinFactNeighborY="-54539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AFE32357-8709-4823-9954-150BF79D2C0F}" type="pres">
      <dgm:prSet presAssocID="{22146181-64E4-42B6-9315-68622CF015D6}" presName="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F2B28C-93C8-408C-B6D7-E53B6C045F5F}" type="pres">
      <dgm:prSet presAssocID="{22146181-64E4-42B6-9315-68622CF015D6}" presName="Parent" presStyleLbl="revTx" presStyleIdx="0" presStyleCnt="1" custScaleX="541230" custScaleY="226511" custLinFactY="7494" custLinFactNeighborX="19767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5D4007-B68D-4F65-BA07-D7885C9222CD}" srcId="{EFFC03EC-D3E8-4A9F-AAFC-A5ADFCAEB834}" destId="{22146181-64E4-42B6-9315-68622CF015D6}" srcOrd="0" destOrd="0" parTransId="{32F133FB-BC16-4BA4-A11D-473998A69BC4}" sibTransId="{ADA68E61-2999-4D71-8CFB-ED89C3DC3A87}"/>
    <dgm:cxn modelId="{9436D302-23C3-EB46-A0E7-9E8A8E6203FD}" type="presOf" srcId="{22146181-64E4-42B6-9315-68622CF015D6}" destId="{0CF2B28C-93C8-408C-B6D7-E53B6C045F5F}" srcOrd="0" destOrd="0" presId="urn:microsoft.com/office/officeart/2008/layout/IncreasingCircleProcess"/>
    <dgm:cxn modelId="{A2DA5ABA-2404-734B-8A40-DDC1531C5553}" type="presOf" srcId="{EFFC03EC-D3E8-4A9F-AAFC-A5ADFCAEB834}" destId="{C019840B-364E-4A9C-BAB4-C47317B8BD64}" srcOrd="0" destOrd="0" presId="urn:microsoft.com/office/officeart/2008/layout/IncreasingCircleProcess"/>
    <dgm:cxn modelId="{A4A3A41F-9B2D-DD4D-B7EF-99A02A2BBB0B}" type="presParOf" srcId="{C019840B-364E-4A9C-BAB4-C47317B8BD64}" destId="{70D9EFDB-E2CB-49ED-A8B8-F60A4514D7F8}" srcOrd="0" destOrd="0" presId="urn:microsoft.com/office/officeart/2008/layout/IncreasingCircleProcess"/>
    <dgm:cxn modelId="{1118FAA7-36F8-1E47-9F15-2F1ED148B8A6}" type="presParOf" srcId="{70D9EFDB-E2CB-49ED-A8B8-F60A4514D7F8}" destId="{E97E1CAA-5FD1-4BCD-83A5-A151CE99C238}" srcOrd="0" destOrd="0" presId="urn:microsoft.com/office/officeart/2008/layout/IncreasingCircleProcess"/>
    <dgm:cxn modelId="{3A549E12-3D63-9B4C-8194-DFA8767D8A2F}" type="presParOf" srcId="{70D9EFDB-E2CB-49ED-A8B8-F60A4514D7F8}" destId="{47126453-A099-4A93-9E64-289F2B87F4BB}" srcOrd="1" destOrd="0" presId="urn:microsoft.com/office/officeart/2008/layout/IncreasingCircleProcess"/>
    <dgm:cxn modelId="{F6238DB7-CC17-5040-8906-CDC09E2A6D0A}" type="presParOf" srcId="{70D9EFDB-E2CB-49ED-A8B8-F60A4514D7F8}" destId="{AFE32357-8709-4823-9954-150BF79D2C0F}" srcOrd="2" destOrd="0" presId="urn:microsoft.com/office/officeart/2008/layout/IncreasingCircleProcess"/>
    <dgm:cxn modelId="{84920992-E325-BF43-872B-ED7D70070693}" type="presParOf" srcId="{70D9EFDB-E2CB-49ED-A8B8-F60A4514D7F8}" destId="{0CF2B28C-93C8-408C-B6D7-E53B6C045F5F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FC03EC-D3E8-4A9F-AAFC-A5ADFCAEB834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146181-64E4-42B6-9315-68622CF015D6}">
      <dgm:prSet phldrT="[Текст]" custT="1"/>
      <dgm:spPr/>
      <dgm:t>
        <a:bodyPr/>
        <a:lstStyle/>
        <a:p>
          <a:r>
            <a:rPr lang="ru-RU" sz="1600" dirty="0"/>
            <a:t>Менеджерские навыки и личностные качества, необходимые для достижения успеха </a:t>
          </a:r>
        </a:p>
      </dgm:t>
    </dgm:pt>
    <dgm:pt modelId="{32F133FB-BC16-4BA4-A11D-473998A69BC4}" type="parTrans" cxnId="{B65D4007-B68D-4F65-BA07-D7885C9222CD}">
      <dgm:prSet/>
      <dgm:spPr/>
      <dgm:t>
        <a:bodyPr/>
        <a:lstStyle/>
        <a:p>
          <a:endParaRPr lang="ru-RU"/>
        </a:p>
      </dgm:t>
    </dgm:pt>
    <dgm:pt modelId="{ADA68E61-2999-4D71-8CFB-ED89C3DC3A87}" type="sibTrans" cxnId="{B65D4007-B68D-4F65-BA07-D7885C9222CD}">
      <dgm:prSet/>
      <dgm:spPr/>
      <dgm:t>
        <a:bodyPr/>
        <a:lstStyle/>
        <a:p>
          <a:endParaRPr lang="ru-RU"/>
        </a:p>
      </dgm:t>
    </dgm:pt>
    <dgm:pt modelId="{C019840B-364E-4A9C-BAB4-C47317B8BD64}" type="pres">
      <dgm:prSet presAssocID="{EFFC03EC-D3E8-4A9F-AAFC-A5ADFCAEB83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0D9EFDB-E2CB-49ED-A8B8-F60A4514D7F8}" type="pres">
      <dgm:prSet presAssocID="{22146181-64E4-42B6-9315-68622CF015D6}" presName="composite" presStyleCnt="0"/>
      <dgm:spPr/>
    </dgm:pt>
    <dgm:pt modelId="{E97E1CAA-5FD1-4BCD-83A5-A151CE99C238}" type="pres">
      <dgm:prSet presAssocID="{22146181-64E4-42B6-9315-68622CF015D6}" presName="BackAccent" presStyleLbl="bgShp" presStyleIdx="0" presStyleCnt="1" custLinFactX="-300000" custLinFactNeighborX="-328949" custLinFactNeighborY="-52691"/>
      <dgm:spPr>
        <a:solidFill>
          <a:srgbClr val="996600"/>
        </a:solidFill>
        <a:ln>
          <a:solidFill>
            <a:srgbClr val="996600"/>
          </a:solidFill>
        </a:ln>
      </dgm:spPr>
    </dgm:pt>
    <dgm:pt modelId="{47126453-A099-4A93-9E64-289F2B87F4BB}" type="pres">
      <dgm:prSet presAssocID="{22146181-64E4-42B6-9315-68622CF015D6}" presName="Accent" presStyleLbl="alignNode1" presStyleIdx="0" presStyleCnt="1" custLinFactX="-333187" custLinFactNeighborX="-400000" custLinFactNeighborY="-54539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</dgm:pt>
    <dgm:pt modelId="{AFE32357-8709-4823-9954-150BF79D2C0F}" type="pres">
      <dgm:prSet presAssocID="{22146181-64E4-42B6-9315-68622CF015D6}" presName="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F2B28C-93C8-408C-B6D7-E53B6C045F5F}" type="pres">
      <dgm:prSet presAssocID="{22146181-64E4-42B6-9315-68622CF015D6}" presName="Parent" presStyleLbl="revTx" presStyleIdx="0" presStyleCnt="1" custScaleX="541230" custScaleY="226511" custLinFactY="7494" custLinFactNeighborX="19767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5D4007-B68D-4F65-BA07-D7885C9222CD}" srcId="{EFFC03EC-D3E8-4A9F-AAFC-A5ADFCAEB834}" destId="{22146181-64E4-42B6-9315-68622CF015D6}" srcOrd="0" destOrd="0" parTransId="{32F133FB-BC16-4BA4-A11D-473998A69BC4}" sibTransId="{ADA68E61-2999-4D71-8CFB-ED89C3DC3A87}"/>
    <dgm:cxn modelId="{BFDE9B5B-4846-3747-B86B-BDCC3EB9F1A9}" type="presOf" srcId="{22146181-64E4-42B6-9315-68622CF015D6}" destId="{0CF2B28C-93C8-408C-B6D7-E53B6C045F5F}" srcOrd="0" destOrd="0" presId="urn:microsoft.com/office/officeart/2008/layout/IncreasingCircleProcess"/>
    <dgm:cxn modelId="{A2B4B595-D838-A64D-90D8-EFF86F30151A}" type="presOf" srcId="{EFFC03EC-D3E8-4A9F-AAFC-A5ADFCAEB834}" destId="{C019840B-364E-4A9C-BAB4-C47317B8BD64}" srcOrd="0" destOrd="0" presId="urn:microsoft.com/office/officeart/2008/layout/IncreasingCircleProcess"/>
    <dgm:cxn modelId="{949DBF54-05F8-DF4A-978B-906863BCFD20}" type="presParOf" srcId="{C019840B-364E-4A9C-BAB4-C47317B8BD64}" destId="{70D9EFDB-E2CB-49ED-A8B8-F60A4514D7F8}" srcOrd="0" destOrd="0" presId="urn:microsoft.com/office/officeart/2008/layout/IncreasingCircleProcess"/>
    <dgm:cxn modelId="{EF01C380-8BCB-7A4B-8539-F2A3C3CDBF09}" type="presParOf" srcId="{70D9EFDB-E2CB-49ED-A8B8-F60A4514D7F8}" destId="{E97E1CAA-5FD1-4BCD-83A5-A151CE99C238}" srcOrd="0" destOrd="0" presId="urn:microsoft.com/office/officeart/2008/layout/IncreasingCircleProcess"/>
    <dgm:cxn modelId="{2A210B87-2402-CA46-8D3E-F1522D86A810}" type="presParOf" srcId="{70D9EFDB-E2CB-49ED-A8B8-F60A4514D7F8}" destId="{47126453-A099-4A93-9E64-289F2B87F4BB}" srcOrd="1" destOrd="0" presId="urn:microsoft.com/office/officeart/2008/layout/IncreasingCircleProcess"/>
    <dgm:cxn modelId="{1CCF21B4-1548-D34B-8FF7-09891CE5A0CC}" type="presParOf" srcId="{70D9EFDB-E2CB-49ED-A8B8-F60A4514D7F8}" destId="{AFE32357-8709-4823-9954-150BF79D2C0F}" srcOrd="2" destOrd="0" presId="urn:microsoft.com/office/officeart/2008/layout/IncreasingCircleProcess"/>
    <dgm:cxn modelId="{1BFC2E6C-B80F-7E48-9DCE-821470674AF1}" type="presParOf" srcId="{70D9EFDB-E2CB-49ED-A8B8-F60A4514D7F8}" destId="{0CF2B28C-93C8-408C-B6D7-E53B6C045F5F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5DB33-BA61-409B-993A-9B08E3328FBA}">
      <dsp:nvSpPr>
        <dsp:cNvPr id="0" name=""/>
        <dsp:cNvSpPr/>
      </dsp:nvSpPr>
      <dsp:spPr>
        <a:xfrm>
          <a:off x="2015214" y="0"/>
          <a:ext cx="2015214" cy="1652587"/>
        </a:xfrm>
        <a:prstGeom prst="trapezoid">
          <a:avLst>
            <a:gd name="adj" fmla="val 60972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Роли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/>
            <a:t>Эффективность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 и успех</a:t>
          </a:r>
        </a:p>
      </dsp:txBody>
      <dsp:txXfrm>
        <a:off x="2015214" y="0"/>
        <a:ext cx="2015214" cy="1652587"/>
      </dsp:txXfrm>
    </dsp:sp>
    <dsp:sp modelId="{186BF967-F453-4EBD-8FFC-31FB5066DD7A}">
      <dsp:nvSpPr>
        <dsp:cNvPr id="0" name=""/>
        <dsp:cNvSpPr/>
      </dsp:nvSpPr>
      <dsp:spPr>
        <a:xfrm>
          <a:off x="1007607" y="1652587"/>
          <a:ext cx="4030429" cy="1652587"/>
        </a:xfrm>
        <a:prstGeom prst="trapezoid">
          <a:avLst>
            <a:gd name="adj" fmla="val 60972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1"/>
              </a:solidFill>
            </a:rPr>
            <a:t>Функциональные компетенции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</a:rPr>
            <a:t>Результат </a:t>
          </a:r>
        </a:p>
      </dsp:txBody>
      <dsp:txXfrm>
        <a:off x="1712932" y="1652587"/>
        <a:ext cx="2619779" cy="1652587"/>
      </dsp:txXfrm>
    </dsp:sp>
    <dsp:sp modelId="{A8DFA9BD-2F7F-46FE-AE2F-05DFB22D886E}">
      <dsp:nvSpPr>
        <dsp:cNvPr id="0" name=""/>
        <dsp:cNvSpPr/>
      </dsp:nvSpPr>
      <dsp:spPr>
        <a:xfrm>
          <a:off x="0" y="3305174"/>
          <a:ext cx="6045644" cy="1652587"/>
        </a:xfrm>
        <a:prstGeom prst="trapezoid">
          <a:avLst>
            <a:gd name="adj" fmla="val 60972"/>
          </a:avLst>
        </a:prstGeom>
        <a:solidFill>
          <a:srgbClr val="270A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1"/>
              </a:solidFill>
            </a:rPr>
            <a:t>Базовые компетенции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</a:rPr>
            <a:t>Профессиональные стандарты компании </a:t>
          </a:r>
        </a:p>
      </dsp:txBody>
      <dsp:txXfrm>
        <a:off x="1057987" y="3305174"/>
        <a:ext cx="3929668" cy="1652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5849D-4BF4-4BAF-A1C8-6BFD740F5B01}">
      <dsp:nvSpPr>
        <dsp:cNvPr id="0" name=""/>
        <dsp:cNvSpPr/>
      </dsp:nvSpPr>
      <dsp:spPr>
        <a:xfrm>
          <a:off x="0" y="18093"/>
          <a:ext cx="2128934" cy="1424113"/>
        </a:xfrm>
        <a:prstGeom prst="rightArrow">
          <a:avLst/>
        </a:prstGeom>
        <a:solidFill>
          <a:srgbClr val="270A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ADD7B-91BB-41FB-9619-71460FCC1AEB}">
      <dsp:nvSpPr>
        <dsp:cNvPr id="0" name=""/>
        <dsp:cNvSpPr/>
      </dsp:nvSpPr>
      <dsp:spPr>
        <a:xfrm>
          <a:off x="198590" y="467496"/>
          <a:ext cx="1166107" cy="526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</a:rPr>
            <a:t>Быть сотрудником</a:t>
          </a:r>
        </a:p>
      </dsp:txBody>
      <dsp:txXfrm>
        <a:off x="198590" y="467496"/>
        <a:ext cx="1166107" cy="526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5849D-4BF4-4BAF-A1C8-6BFD740F5B01}">
      <dsp:nvSpPr>
        <dsp:cNvPr id="0" name=""/>
        <dsp:cNvSpPr/>
      </dsp:nvSpPr>
      <dsp:spPr>
        <a:xfrm>
          <a:off x="0" y="18093"/>
          <a:ext cx="2128934" cy="1424113"/>
        </a:xfrm>
        <a:prstGeom prst="rightArrow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ADD7B-91BB-41FB-9619-71460FCC1AEB}">
      <dsp:nvSpPr>
        <dsp:cNvPr id="0" name=""/>
        <dsp:cNvSpPr/>
      </dsp:nvSpPr>
      <dsp:spPr>
        <a:xfrm>
          <a:off x="23453" y="467496"/>
          <a:ext cx="1516382" cy="526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</a:rPr>
            <a:t>Быть профессионалом</a:t>
          </a:r>
        </a:p>
      </dsp:txBody>
      <dsp:txXfrm>
        <a:off x="23453" y="467496"/>
        <a:ext cx="1516382" cy="5267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5849D-4BF4-4BAF-A1C8-6BFD740F5B01}">
      <dsp:nvSpPr>
        <dsp:cNvPr id="0" name=""/>
        <dsp:cNvSpPr/>
      </dsp:nvSpPr>
      <dsp:spPr>
        <a:xfrm>
          <a:off x="0" y="18093"/>
          <a:ext cx="2128934" cy="1424113"/>
        </a:xfrm>
        <a:prstGeom prst="rightArrow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ADD7B-91BB-41FB-9619-71460FCC1AEB}">
      <dsp:nvSpPr>
        <dsp:cNvPr id="0" name=""/>
        <dsp:cNvSpPr/>
      </dsp:nvSpPr>
      <dsp:spPr>
        <a:xfrm>
          <a:off x="23453" y="467496"/>
          <a:ext cx="1516382" cy="526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Быть лидером</a:t>
          </a:r>
        </a:p>
      </dsp:txBody>
      <dsp:txXfrm>
        <a:off x="23453" y="467496"/>
        <a:ext cx="1516382" cy="5267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E1CAA-5FD1-4BCD-83A5-A151CE99C238}">
      <dsp:nvSpPr>
        <dsp:cNvPr id="0" name=""/>
        <dsp:cNvSpPr/>
      </dsp:nvSpPr>
      <dsp:spPr>
        <a:xfrm>
          <a:off x="186823" y="25996"/>
          <a:ext cx="246072" cy="246072"/>
        </a:xfrm>
        <a:prstGeom prst="ellipse">
          <a:avLst/>
        </a:prstGeom>
        <a:solidFill>
          <a:srgbClr val="996600"/>
        </a:solidFill>
        <a:ln>
          <a:solidFill>
            <a:srgbClr val="9966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26453-A099-4A93-9E64-289F2B87F4BB}">
      <dsp:nvSpPr>
        <dsp:cNvPr id="0" name=""/>
        <dsp:cNvSpPr/>
      </dsp:nvSpPr>
      <dsp:spPr>
        <a:xfrm>
          <a:off x="315763" y="72897"/>
          <a:ext cx="196857" cy="196857"/>
        </a:xfrm>
        <a:prstGeom prst="chord">
          <a:avLst>
            <a:gd name="adj1" fmla="val 16200000"/>
            <a:gd name="adj2" fmla="val 16200000"/>
          </a:avLst>
        </a:prstGeom>
        <a:solidFill>
          <a:srgbClr val="270A52"/>
        </a:solidFill>
        <a:ln w="25400" cap="flat" cmpd="sng" algn="ctr">
          <a:solidFill>
            <a:srgbClr val="270A5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2B28C-93C8-408C-B6D7-E53B6C045F5F}">
      <dsp:nvSpPr>
        <dsp:cNvPr id="0" name=""/>
        <dsp:cNvSpPr/>
      </dsp:nvSpPr>
      <dsp:spPr>
        <a:xfrm>
          <a:off x="569729" y="264512"/>
          <a:ext cx="3939957" cy="557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Поведение и установки, необходимые для успешности и конкурентоспособности  компании</a:t>
          </a:r>
        </a:p>
      </dsp:txBody>
      <dsp:txXfrm>
        <a:off x="569729" y="264512"/>
        <a:ext cx="3939957" cy="5573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E1CAA-5FD1-4BCD-83A5-A151CE99C238}">
      <dsp:nvSpPr>
        <dsp:cNvPr id="0" name=""/>
        <dsp:cNvSpPr/>
      </dsp:nvSpPr>
      <dsp:spPr>
        <a:xfrm>
          <a:off x="186823" y="25996"/>
          <a:ext cx="246072" cy="246072"/>
        </a:xfrm>
        <a:prstGeom prst="ellipse">
          <a:avLst/>
        </a:prstGeom>
        <a:solidFill>
          <a:srgbClr val="996600"/>
        </a:solidFill>
        <a:ln>
          <a:solidFill>
            <a:srgbClr val="9966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26453-A099-4A93-9E64-289F2B87F4BB}">
      <dsp:nvSpPr>
        <dsp:cNvPr id="0" name=""/>
        <dsp:cNvSpPr/>
      </dsp:nvSpPr>
      <dsp:spPr>
        <a:xfrm>
          <a:off x="315763" y="72897"/>
          <a:ext cx="196857" cy="196857"/>
        </a:xfrm>
        <a:prstGeom prst="chord">
          <a:avLst>
            <a:gd name="adj1" fmla="val 16200000"/>
            <a:gd name="adj2" fmla="val 1620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2B28C-93C8-408C-B6D7-E53B6C045F5F}">
      <dsp:nvSpPr>
        <dsp:cNvPr id="0" name=""/>
        <dsp:cNvSpPr/>
      </dsp:nvSpPr>
      <dsp:spPr>
        <a:xfrm>
          <a:off x="569729" y="264512"/>
          <a:ext cx="3939957" cy="557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Технические и функциональные навыки – знания и навыки, требующиеся для выполнения работы по должности</a:t>
          </a:r>
        </a:p>
      </dsp:txBody>
      <dsp:txXfrm>
        <a:off x="569729" y="264512"/>
        <a:ext cx="3939957" cy="5573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E1CAA-5FD1-4BCD-83A5-A151CE99C238}">
      <dsp:nvSpPr>
        <dsp:cNvPr id="0" name=""/>
        <dsp:cNvSpPr/>
      </dsp:nvSpPr>
      <dsp:spPr>
        <a:xfrm>
          <a:off x="186823" y="25996"/>
          <a:ext cx="246072" cy="246072"/>
        </a:xfrm>
        <a:prstGeom prst="ellipse">
          <a:avLst/>
        </a:prstGeom>
        <a:solidFill>
          <a:srgbClr val="996600"/>
        </a:solidFill>
        <a:ln>
          <a:solidFill>
            <a:srgbClr val="9966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26453-A099-4A93-9E64-289F2B87F4BB}">
      <dsp:nvSpPr>
        <dsp:cNvPr id="0" name=""/>
        <dsp:cNvSpPr/>
      </dsp:nvSpPr>
      <dsp:spPr>
        <a:xfrm>
          <a:off x="315763" y="72897"/>
          <a:ext cx="196857" cy="196857"/>
        </a:xfrm>
        <a:prstGeom prst="chord">
          <a:avLst>
            <a:gd name="adj1" fmla="val 16200000"/>
            <a:gd name="adj2" fmla="val 1620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2B28C-93C8-408C-B6D7-E53B6C045F5F}">
      <dsp:nvSpPr>
        <dsp:cNvPr id="0" name=""/>
        <dsp:cNvSpPr/>
      </dsp:nvSpPr>
      <dsp:spPr>
        <a:xfrm>
          <a:off x="569729" y="264512"/>
          <a:ext cx="3939957" cy="557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Менеджерские навыки и личностные качества, необходимые для достижения успеха </a:t>
          </a:r>
        </a:p>
      </dsp:txBody>
      <dsp:txXfrm>
        <a:off x="569729" y="264512"/>
        <a:ext cx="3939957" cy="557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CDE34-57FE-493E-96E4-62FD7E87D903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FCD8D-FBAC-447E-9FAF-EE4673C5F6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177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8B1D2-DB78-48D4-98A8-F42C28BBD018}" type="datetimeFigureOut">
              <a:rPr lang="en-GB" smtClean="0"/>
              <a:t>05/03/2018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7B94-99C2-446E-A63A-979FDE5CD4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58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93920-A11E-BF4E-A901-976C72BCF5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9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427B6F-F3CC-4B63-8402-89912BB98C36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51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x-none"/>
              <a:t>Виды компетенций и их применение:</a:t>
            </a:r>
          </a:p>
          <a:p>
            <a:pPr eaLnBrk="1" hangingPunct="1">
              <a:spcBef>
                <a:spcPct val="0"/>
              </a:spcBef>
            </a:pPr>
            <a:r>
              <a:rPr lang="ru-RU" altLang="x-none"/>
              <a:t>1) </a:t>
            </a: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1D6A3F2-EC6B-2D41-A106-3038658FEEEB}" type="slidenum">
              <a:rPr lang="en-US" altLang="x-none">
                <a:solidFill>
                  <a:srgbClr val="000000"/>
                </a:solidFill>
                <a:ea typeface="ＭＳ Ｐゴシック" charset="-128"/>
              </a:rPr>
              <a:pPr/>
              <a:t>11</a:t>
            </a:fld>
            <a:endParaRPr lang="en-US" altLang="x-none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52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427B6F-F3CC-4B63-8402-89912BB98C36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09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8F58-709B-4A4F-9A99-ED6D96D465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16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8F58-709B-4A4F-9A99-ED6D96D465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2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LT Logo P269 Part Icon.png"/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" y="1"/>
            <a:ext cx="5667604" cy="758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2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53" y="1151931"/>
            <a:ext cx="9810751" cy="2321719"/>
          </a:xfrm>
          <a:prstGeom prst="rect">
            <a:avLst/>
          </a:prstGeom>
        </p:spPr>
        <p:txBody>
          <a:bodyPr lIns="67350" tIns="33675" rIns="67350" bIns="33675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653" y="3536156"/>
            <a:ext cx="9810751" cy="794742"/>
          </a:xfrm>
          <a:prstGeom prst="rect">
            <a:avLst/>
          </a:prstGeom>
        </p:spPr>
        <p:txBody>
          <a:bodyPr lIns="67350" tIns="33675" rIns="67350" bIns="33675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43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</p:spPr>
        <p:txBody>
          <a:bodyPr lIns="121917" tIns="60958" rIns="121917" bIns="60958"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</p:spPr>
        <p:txBody>
          <a:bodyPr lIns="121917" tIns="60958" rIns="121917" bIns="60958"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2C108F2-6A89-401B-BC1A-0F9D74C0EFF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0517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E7FBA28-24C8-45DC-9316-FD1EED76DD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7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La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5" y="274638"/>
            <a:ext cx="1105501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7383" y="1556792"/>
            <a:ext cx="11041227" cy="396044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27C4A"/>
                </a:solidFill>
              </a:defRPr>
            </a:lvl1pPr>
            <a:lvl2pPr>
              <a:defRPr baseline="0">
                <a:solidFill>
                  <a:srgbClr val="A27C4A"/>
                </a:solidFill>
              </a:defRPr>
            </a:lvl2pPr>
            <a:lvl3pPr>
              <a:defRPr baseline="0">
                <a:solidFill>
                  <a:srgbClr val="A27C4A"/>
                </a:solidFill>
              </a:defRPr>
            </a:lvl3pPr>
            <a:lvl4pPr>
              <a:defRPr baseline="0">
                <a:solidFill>
                  <a:srgbClr val="A27C4A"/>
                </a:solidFill>
              </a:defRPr>
            </a:lvl4pPr>
            <a:lvl5pPr>
              <a:defRPr baseline="0">
                <a:solidFill>
                  <a:srgbClr val="A27C4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93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 userDrawn="1"/>
        </p:nvSpPr>
        <p:spPr bwMode="auto">
          <a:xfrm>
            <a:off x="1590431" y="31813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157" fontAlgn="base">
              <a:spcBef>
                <a:spcPct val="0"/>
              </a:spcBef>
              <a:spcAft>
                <a:spcPct val="0"/>
              </a:spcAft>
            </a:pPr>
            <a:r>
              <a:rPr lang="en-GB" sz="4400" dirty="0">
                <a:solidFill>
                  <a:srgbClr val="A27C4A"/>
                </a:solidFill>
              </a:rPr>
              <a:t>Front page headline</a:t>
            </a:r>
            <a:endParaRPr lang="en-US" sz="4400" dirty="0">
              <a:solidFill>
                <a:srgbClr val="A27C4A"/>
              </a:solidFill>
            </a:endParaRPr>
          </a:p>
        </p:txBody>
      </p:sp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1590431" y="4443422"/>
            <a:ext cx="3860800" cy="365125"/>
          </a:xfrm>
          <a:prstGeom prst="rect">
            <a:avLst/>
          </a:prstGeom>
        </p:spPr>
        <p:txBody>
          <a:bodyPr lIns="91431" tIns="45716" rIns="91431" bIns="45716" anchor="ctr"/>
          <a:lstStyle>
            <a:defPPr>
              <a:defRPr lang="en-US"/>
            </a:defPPr>
            <a:lvl1pPr marL="0" algn="l" defTabSz="457200" rtl="0" eaLnBrk="1" latinLnBrk="0" hangingPunct="1">
              <a:defRPr sz="3700" kern="1200">
                <a:solidFill>
                  <a:srgbClr val="A27C4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700" dirty="0"/>
              <a:t>Sub heading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1746744" y="4324350"/>
            <a:ext cx="6041292" cy="0"/>
          </a:xfrm>
          <a:prstGeom prst="line">
            <a:avLst/>
          </a:prstGeom>
          <a:ln w="12700" cap="flat" cmpd="sng" algn="ctr">
            <a:solidFill>
              <a:srgbClr val="A27C4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ILT Logo P269 Part Icon.png"/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" y="1"/>
            <a:ext cx="5667604" cy="758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3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 userDrawn="1"/>
        </p:nvSpPr>
        <p:spPr bwMode="auto">
          <a:xfrm>
            <a:off x="1590431" y="3678239"/>
            <a:ext cx="609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defTabSz="457157" fontAlgn="base">
              <a:spcBef>
                <a:spcPct val="0"/>
              </a:spcBef>
              <a:spcAft>
                <a:spcPct val="0"/>
              </a:spcAft>
            </a:pPr>
            <a:r>
              <a:rPr lang="en-GB" sz="2700" baseline="30000" dirty="0">
                <a:solidFill>
                  <a:srgbClr val="A27C4A"/>
                </a:solidFill>
                <a:ea typeface="ＭＳ Ｐゴシック" charset="0"/>
              </a:rPr>
              <a:t>Title page sub head can also</a:t>
            </a:r>
            <a:br>
              <a:rPr lang="en-GB" sz="2700" baseline="30000" dirty="0">
                <a:solidFill>
                  <a:srgbClr val="A27C4A"/>
                </a:solidFill>
                <a:ea typeface="ＭＳ Ｐゴシック" charset="0"/>
              </a:rPr>
            </a:br>
            <a:r>
              <a:rPr lang="en-GB" sz="2700" baseline="30000" dirty="0">
                <a:solidFill>
                  <a:srgbClr val="A27C4A"/>
                </a:solidFill>
                <a:ea typeface="ＭＳ Ｐゴシック" charset="0"/>
              </a:rPr>
              <a:t>extend over 2 lines</a:t>
            </a:r>
          </a:p>
        </p:txBody>
      </p:sp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1590431" y="2789246"/>
            <a:ext cx="6096000" cy="8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defTabSz="457157" fontAlgn="base">
              <a:spcBef>
                <a:spcPct val="0"/>
              </a:spcBef>
              <a:spcAft>
                <a:spcPct val="0"/>
              </a:spcAft>
            </a:pPr>
            <a:r>
              <a:rPr lang="en-GB" sz="3700" baseline="30000" dirty="0">
                <a:solidFill>
                  <a:srgbClr val="A27C4A"/>
                </a:solidFill>
                <a:ea typeface="ＭＳ Ｐゴシック" charset="0"/>
              </a:rPr>
              <a:t>Title page headline can extend </a:t>
            </a:r>
            <a:br>
              <a:rPr lang="en-GB" sz="3700" baseline="30000" dirty="0">
                <a:solidFill>
                  <a:srgbClr val="A27C4A"/>
                </a:solidFill>
                <a:ea typeface="ＭＳ Ｐゴシック" charset="0"/>
              </a:rPr>
            </a:br>
            <a:r>
              <a:rPr lang="en-GB" sz="3700" baseline="30000" dirty="0">
                <a:solidFill>
                  <a:srgbClr val="A27C4A"/>
                </a:solidFill>
                <a:ea typeface="ＭＳ Ｐゴシック" charset="0"/>
              </a:rPr>
              <a:t>over 2 lines when necessary</a:t>
            </a:r>
          </a:p>
        </p:txBody>
      </p:sp>
      <p:pic>
        <p:nvPicPr>
          <p:cNvPr id="4" name="Picture 3" descr="CILT Logo P269 Part Icon.png"/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" y="1"/>
            <a:ext cx="5667604" cy="758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5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 userDrawn="1"/>
        </p:nvSpPr>
        <p:spPr bwMode="auto">
          <a:xfrm>
            <a:off x="1590431" y="2111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157" fontAlgn="base">
              <a:spcBef>
                <a:spcPct val="0"/>
              </a:spcBef>
              <a:spcAft>
                <a:spcPct val="0"/>
              </a:spcAft>
            </a:pPr>
            <a:r>
              <a:rPr lang="en-GB" sz="4400" dirty="0">
                <a:solidFill>
                  <a:srgbClr val="A27C4A"/>
                </a:solidFill>
              </a:rPr>
              <a:t>Text page headline</a:t>
            </a:r>
            <a:endParaRPr lang="en-US" sz="4400" dirty="0">
              <a:solidFill>
                <a:srgbClr val="A27C4A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1590431" y="1671638"/>
            <a:ext cx="6096000" cy="13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342868" indent="-342868" defTabSz="457157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•"/>
            </a:pPr>
            <a:r>
              <a:rPr lang="en-GB" sz="1900" baseline="30000" dirty="0">
                <a:solidFill>
                  <a:srgbClr val="1D0D38"/>
                </a:solidFill>
                <a:ea typeface="ＭＳ Ｐゴシック" charset="0"/>
              </a:rPr>
              <a:t>Tatiatus us adis ex eum facessum. </a:t>
            </a:r>
          </a:p>
          <a:p>
            <a:pPr marL="342868" indent="-342868" defTabSz="457157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•"/>
            </a:pPr>
            <a:r>
              <a:rPr lang="en-GB" sz="1900" baseline="30000" dirty="0">
                <a:solidFill>
                  <a:srgbClr val="1D0D38"/>
                </a:solidFill>
                <a:ea typeface="ＭＳ Ｐゴシック" charset="0"/>
              </a:rPr>
              <a:t>Aceaque occum es molupidici te volore voluptas ea duntintium </a:t>
            </a:r>
          </a:p>
          <a:p>
            <a:pPr marL="342868" indent="-342868" defTabSz="457157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•"/>
            </a:pPr>
            <a:r>
              <a:rPr lang="en-GB" sz="1900" baseline="30000" dirty="0">
                <a:solidFill>
                  <a:srgbClr val="1D0D38"/>
                </a:solidFill>
                <a:ea typeface="ＭＳ Ｐゴシック" charset="0"/>
              </a:rPr>
              <a:t>Aut isque et audae porem eicim eossi alitessum volor mil eos porrorepedi ullescitatem ipsus, ulpa vendae numquunt.</a:t>
            </a:r>
          </a:p>
          <a:p>
            <a:pPr marL="342868" indent="-342868" defTabSz="457157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•"/>
            </a:pPr>
            <a:r>
              <a:rPr lang="en-GB" sz="1900" baseline="30000" dirty="0">
                <a:solidFill>
                  <a:srgbClr val="1D0D38"/>
                </a:solidFill>
                <a:ea typeface="ＭＳ Ｐゴシック" charset="0"/>
              </a:rPr>
              <a:t>Necta sum nis aut omnis idel et lanto coritae provid qui as quodipsam volupic to doluptatur.</a:t>
            </a:r>
            <a:endParaRPr lang="en-US" sz="1900" dirty="0">
              <a:solidFill>
                <a:srgbClr val="1D0D38"/>
              </a:solidFill>
              <a:ea typeface="ＭＳ Ｐゴシック" charset="0"/>
            </a:endParaRPr>
          </a:p>
        </p:txBody>
      </p:sp>
      <p:pic>
        <p:nvPicPr>
          <p:cNvPr id="4" name="Picture 3" descr="CILT Logo P269 Part Icon.png"/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" y="1"/>
            <a:ext cx="5667604" cy="758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3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1E7FBA28-24C8-45DC-9316-FD1EED76DD5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6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64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 userDrawn="1"/>
        </p:nvSpPr>
        <p:spPr bwMode="auto">
          <a:xfrm>
            <a:off x="1590431" y="31813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170" fontAlgn="base">
              <a:spcBef>
                <a:spcPct val="0"/>
              </a:spcBef>
              <a:spcAft>
                <a:spcPct val="0"/>
              </a:spcAft>
            </a:pPr>
            <a:r>
              <a:rPr lang="en-GB" sz="4400" dirty="0">
                <a:solidFill>
                  <a:srgbClr val="A27C4A"/>
                </a:solidFill>
              </a:rPr>
              <a:t>Front page headline</a:t>
            </a:r>
            <a:endParaRPr lang="en-US" sz="4400" dirty="0">
              <a:solidFill>
                <a:srgbClr val="A27C4A"/>
              </a:solidFill>
            </a:endParaRPr>
          </a:p>
        </p:txBody>
      </p:sp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1590431" y="4443415"/>
            <a:ext cx="3860800" cy="365125"/>
          </a:xfrm>
          <a:prstGeom prst="rect">
            <a:avLst/>
          </a:prstGeom>
        </p:spPr>
        <p:txBody>
          <a:bodyPr lIns="91434" tIns="45717" rIns="91434" bIns="45717" anchor="ctr"/>
          <a:lstStyle>
            <a:defPPr>
              <a:defRPr lang="en-US"/>
            </a:defPPr>
            <a:lvl1pPr marL="0" algn="l" defTabSz="457200" rtl="0" eaLnBrk="1" latinLnBrk="0" hangingPunct="1">
              <a:defRPr sz="3700" kern="1200">
                <a:solidFill>
                  <a:srgbClr val="A27C4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Sub heading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1746740" y="4324350"/>
            <a:ext cx="6041292" cy="0"/>
          </a:xfrm>
          <a:prstGeom prst="line">
            <a:avLst/>
          </a:prstGeom>
          <a:ln w="12700" cap="flat" cmpd="sng" algn="ctr">
            <a:solidFill>
              <a:srgbClr val="A27C4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13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 userDrawn="1"/>
        </p:nvSpPr>
        <p:spPr bwMode="auto">
          <a:xfrm>
            <a:off x="1590431" y="3678239"/>
            <a:ext cx="609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defTabSz="457170" fontAlgn="base">
              <a:spcBef>
                <a:spcPct val="0"/>
              </a:spcBef>
              <a:spcAft>
                <a:spcPct val="0"/>
              </a:spcAft>
            </a:pPr>
            <a:r>
              <a:rPr lang="en-GB" sz="2700" baseline="30000" dirty="0">
                <a:solidFill>
                  <a:srgbClr val="A27C4A"/>
                </a:solidFill>
                <a:ea typeface="ＭＳ Ｐゴシック" charset="0"/>
              </a:rPr>
              <a:t>Title page sub head can also</a:t>
            </a:r>
            <a:br>
              <a:rPr lang="en-GB" sz="2700" baseline="30000" dirty="0">
                <a:solidFill>
                  <a:srgbClr val="A27C4A"/>
                </a:solidFill>
                <a:ea typeface="ＭＳ Ｐゴシック" charset="0"/>
              </a:rPr>
            </a:br>
            <a:r>
              <a:rPr lang="en-GB" sz="2700" baseline="30000" dirty="0">
                <a:solidFill>
                  <a:srgbClr val="A27C4A"/>
                </a:solidFill>
                <a:ea typeface="ＭＳ Ｐゴシック" charset="0"/>
              </a:rPr>
              <a:t>extend over 2 lines</a:t>
            </a:r>
          </a:p>
        </p:txBody>
      </p:sp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1590431" y="2789239"/>
            <a:ext cx="6096000" cy="8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defTabSz="457170" fontAlgn="base">
              <a:spcBef>
                <a:spcPct val="0"/>
              </a:spcBef>
              <a:spcAft>
                <a:spcPct val="0"/>
              </a:spcAft>
            </a:pPr>
            <a:r>
              <a:rPr lang="en-GB" sz="3700" baseline="30000" dirty="0">
                <a:solidFill>
                  <a:srgbClr val="A27C4A"/>
                </a:solidFill>
                <a:ea typeface="ＭＳ Ｐゴシック" charset="0"/>
              </a:rPr>
              <a:t>Title page headline can extend </a:t>
            </a:r>
            <a:br>
              <a:rPr lang="en-GB" sz="3700" baseline="30000" dirty="0">
                <a:solidFill>
                  <a:srgbClr val="A27C4A"/>
                </a:solidFill>
                <a:ea typeface="ＭＳ Ｐゴシック" charset="0"/>
              </a:rPr>
            </a:br>
            <a:r>
              <a:rPr lang="en-GB" sz="3700" baseline="30000" dirty="0">
                <a:solidFill>
                  <a:srgbClr val="A27C4A"/>
                </a:solidFill>
                <a:ea typeface="ＭＳ Ｐゴシック" charset="0"/>
              </a:rPr>
              <a:t>over 2 lines when necessary</a:t>
            </a:r>
          </a:p>
        </p:txBody>
      </p:sp>
    </p:spTree>
    <p:extLst>
      <p:ext uri="{BB962C8B-B14F-4D97-AF65-F5344CB8AC3E}">
        <p14:creationId xmlns:p14="http://schemas.microsoft.com/office/powerpoint/2010/main" val="207816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 userDrawn="1"/>
        </p:nvSpPr>
        <p:spPr bwMode="auto">
          <a:xfrm>
            <a:off x="1590431" y="2111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170" fontAlgn="base">
              <a:spcBef>
                <a:spcPct val="0"/>
              </a:spcBef>
              <a:spcAft>
                <a:spcPct val="0"/>
              </a:spcAft>
            </a:pPr>
            <a:r>
              <a:rPr lang="en-GB" sz="4400" dirty="0">
                <a:solidFill>
                  <a:srgbClr val="A27C4A"/>
                </a:solidFill>
              </a:rPr>
              <a:t>Text page headline</a:t>
            </a:r>
            <a:endParaRPr lang="en-US" sz="4400" dirty="0">
              <a:solidFill>
                <a:srgbClr val="A27C4A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1590431" y="1671638"/>
            <a:ext cx="6096000" cy="135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marL="342878" indent="-342878" defTabSz="45717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•"/>
            </a:pPr>
            <a:r>
              <a:rPr lang="en-GB" sz="1900" baseline="30000" dirty="0">
                <a:solidFill>
                  <a:srgbClr val="1D0D38"/>
                </a:solidFill>
                <a:ea typeface="ＭＳ Ｐゴシック" charset="0"/>
              </a:rPr>
              <a:t>Tatiatus us adis ex eum facessum. </a:t>
            </a:r>
          </a:p>
          <a:p>
            <a:pPr marL="342878" indent="-342878" defTabSz="45717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•"/>
            </a:pPr>
            <a:r>
              <a:rPr lang="en-GB" sz="1900" baseline="30000" dirty="0">
                <a:solidFill>
                  <a:srgbClr val="1D0D38"/>
                </a:solidFill>
                <a:ea typeface="ＭＳ Ｐゴシック" charset="0"/>
              </a:rPr>
              <a:t>Aceaque occum es molupidici te volore voluptas ea duntintium </a:t>
            </a:r>
          </a:p>
          <a:p>
            <a:pPr marL="342878" indent="-342878" defTabSz="45717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•"/>
            </a:pPr>
            <a:r>
              <a:rPr lang="en-GB" sz="1900" baseline="30000" dirty="0">
                <a:solidFill>
                  <a:srgbClr val="1D0D38"/>
                </a:solidFill>
                <a:ea typeface="ＭＳ Ｐゴシック" charset="0"/>
              </a:rPr>
              <a:t>Aut isque et audae porem eicim eossi alitessum volor mil eos porrorepedi ullescitatem ipsus, ulpa vendae numquunt.</a:t>
            </a:r>
          </a:p>
          <a:p>
            <a:pPr marL="342878" indent="-342878" defTabSz="45717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•"/>
            </a:pPr>
            <a:r>
              <a:rPr lang="en-GB" sz="1900" baseline="30000" dirty="0">
                <a:solidFill>
                  <a:srgbClr val="1D0D38"/>
                </a:solidFill>
                <a:ea typeface="ＭＳ Ｐゴシック" charset="0"/>
              </a:rPr>
              <a:t>Necta sum nis aut omnis idel et lanto coritae provid qui as quodipsam volupic to doluptatur.</a:t>
            </a:r>
            <a:endParaRPr lang="en-US" sz="1900" dirty="0">
              <a:solidFill>
                <a:srgbClr val="1D0D38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6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51514"/>
            <a:ext cx="12192000" cy="855662"/>
          </a:xfrm>
          <a:prstGeom prst="rect">
            <a:avLst/>
          </a:prstGeom>
          <a:solidFill>
            <a:srgbClr val="270A5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457157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27" name="Picture 6" descr="CILT Logo P872-Wht On Dark.wm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" y="5854701"/>
            <a:ext cx="212383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751514"/>
            <a:ext cx="12192000" cy="855662"/>
          </a:xfrm>
          <a:prstGeom prst="rect">
            <a:avLst/>
          </a:prstGeom>
          <a:solidFill>
            <a:srgbClr val="270A5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457157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29" name="Picture 7" descr="CILT Logo P872-Wht On Dark.wm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" y="5854701"/>
            <a:ext cx="212383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751514"/>
            <a:ext cx="12192000" cy="855662"/>
          </a:xfrm>
          <a:prstGeom prst="rect">
            <a:avLst/>
          </a:prstGeom>
          <a:solidFill>
            <a:srgbClr val="270A5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457157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31" name="Picture 9" descr="CILT Logo P872-Wht On Dark.wm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" y="5854701"/>
            <a:ext cx="212383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9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728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457157" rtl="0" fontAlgn="base">
        <a:spcBef>
          <a:spcPct val="0"/>
        </a:spcBef>
        <a:spcAft>
          <a:spcPct val="0"/>
        </a:spcAft>
        <a:defRPr sz="4400" kern="1200">
          <a:solidFill>
            <a:srgbClr val="A27C4A"/>
          </a:solidFill>
          <a:latin typeface="+mj-lt"/>
          <a:ea typeface="ＭＳ Ｐゴシック" charset="0"/>
          <a:cs typeface="ＭＳ Ｐゴシック" charset="0"/>
        </a:defRPr>
      </a:lvl1pPr>
      <a:lvl2pPr algn="l" defTabSz="457157" rtl="0" fontAlgn="base">
        <a:spcBef>
          <a:spcPct val="0"/>
        </a:spcBef>
        <a:spcAft>
          <a:spcPct val="0"/>
        </a:spcAft>
        <a:defRPr sz="4400">
          <a:solidFill>
            <a:srgbClr val="A27C4A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157" rtl="0" fontAlgn="base">
        <a:spcBef>
          <a:spcPct val="0"/>
        </a:spcBef>
        <a:spcAft>
          <a:spcPct val="0"/>
        </a:spcAft>
        <a:defRPr sz="4400">
          <a:solidFill>
            <a:srgbClr val="A27C4A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157" rtl="0" fontAlgn="base">
        <a:spcBef>
          <a:spcPct val="0"/>
        </a:spcBef>
        <a:spcAft>
          <a:spcPct val="0"/>
        </a:spcAft>
        <a:defRPr sz="4400">
          <a:solidFill>
            <a:srgbClr val="A27C4A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157" rtl="0" fontAlgn="base">
        <a:spcBef>
          <a:spcPct val="0"/>
        </a:spcBef>
        <a:spcAft>
          <a:spcPct val="0"/>
        </a:spcAft>
        <a:defRPr sz="4400">
          <a:solidFill>
            <a:srgbClr val="A27C4A"/>
          </a:solidFill>
          <a:latin typeface="Calibri" charset="0"/>
          <a:ea typeface="ＭＳ Ｐゴシック" charset="0"/>
          <a:cs typeface="ＭＳ Ｐゴシック" charset="0"/>
        </a:defRPr>
      </a:lvl5pPr>
      <a:lvl6pPr marL="457157" algn="l" defTabSz="457157" rtl="0" fontAlgn="base">
        <a:spcBef>
          <a:spcPct val="0"/>
        </a:spcBef>
        <a:spcAft>
          <a:spcPct val="0"/>
        </a:spcAft>
        <a:defRPr sz="4400">
          <a:solidFill>
            <a:srgbClr val="A27C4A"/>
          </a:solidFill>
          <a:latin typeface="Calibri" charset="0"/>
          <a:ea typeface="ＭＳ Ｐゴシック" charset="0"/>
          <a:cs typeface="ＭＳ Ｐゴシック" charset="0"/>
        </a:defRPr>
      </a:lvl6pPr>
      <a:lvl7pPr marL="914313" algn="l" defTabSz="457157" rtl="0" fontAlgn="base">
        <a:spcBef>
          <a:spcPct val="0"/>
        </a:spcBef>
        <a:spcAft>
          <a:spcPct val="0"/>
        </a:spcAft>
        <a:defRPr sz="4400">
          <a:solidFill>
            <a:srgbClr val="A27C4A"/>
          </a:solidFill>
          <a:latin typeface="Calibri" charset="0"/>
          <a:ea typeface="ＭＳ Ｐゴシック" charset="0"/>
          <a:cs typeface="ＭＳ Ｐゴシック" charset="0"/>
        </a:defRPr>
      </a:lvl7pPr>
      <a:lvl8pPr marL="1371470" algn="l" defTabSz="457157" rtl="0" fontAlgn="base">
        <a:spcBef>
          <a:spcPct val="0"/>
        </a:spcBef>
        <a:spcAft>
          <a:spcPct val="0"/>
        </a:spcAft>
        <a:defRPr sz="4400">
          <a:solidFill>
            <a:srgbClr val="A27C4A"/>
          </a:solidFill>
          <a:latin typeface="Calibri" charset="0"/>
          <a:ea typeface="ＭＳ Ｐゴシック" charset="0"/>
          <a:cs typeface="ＭＳ Ｐゴシック" charset="0"/>
        </a:defRPr>
      </a:lvl8pPr>
      <a:lvl9pPr marL="1828627" algn="l" defTabSz="457157" rtl="0" fontAlgn="base">
        <a:spcBef>
          <a:spcPct val="0"/>
        </a:spcBef>
        <a:spcAft>
          <a:spcPct val="0"/>
        </a:spcAft>
        <a:defRPr sz="4400">
          <a:solidFill>
            <a:srgbClr val="A27C4A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68" indent="-342868" algn="l" defTabSz="457157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880" indent="-285723" algn="l" defTabSz="457157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893" indent="-228578" algn="l" defTabSz="457157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050" indent="-228578" algn="l" defTabSz="457157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206" indent="-228578" algn="l" defTabSz="457157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363" indent="-228578" algn="l" defTabSz="4571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9" indent="-228578" algn="l" defTabSz="4571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6" indent="-228578" algn="l" defTabSz="4571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3" indent="-228578" algn="l" defTabSz="4571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3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0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7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4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0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7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4" algn="l" defTabSz="4571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51513"/>
            <a:ext cx="12192000" cy="855662"/>
          </a:xfrm>
          <a:prstGeom prst="rect">
            <a:avLst/>
          </a:prstGeom>
          <a:solidFill>
            <a:srgbClr val="270A5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7" name="Picture 6" descr="CILT Logo P872-Wht On Dark.wm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9" y="5854701"/>
            <a:ext cx="212383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751513"/>
            <a:ext cx="12192000" cy="855662"/>
          </a:xfrm>
          <a:prstGeom prst="rect">
            <a:avLst/>
          </a:prstGeom>
          <a:solidFill>
            <a:srgbClr val="270A5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9" name="Picture 7" descr="CILT Logo P872-Wht On Dark.wm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9" y="5854701"/>
            <a:ext cx="212383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5751513"/>
            <a:ext cx="12192000" cy="855662"/>
          </a:xfrm>
          <a:prstGeom prst="rect">
            <a:avLst/>
          </a:prstGeom>
          <a:solidFill>
            <a:srgbClr val="270A5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31" name="Picture 9" descr="CILT Logo P872-Wht On Dark.wmf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9" y="5854701"/>
            <a:ext cx="212383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41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24" r:id="rId6"/>
    <p:sldLayoutId id="2147483725" r:id="rId7"/>
    <p:sldLayoutId id="2147483726" r:id="rId8"/>
  </p:sldLayoutIdLst>
  <p:txStyles>
    <p:titleStyle>
      <a:lvl1pPr algn="l" defTabSz="457170" rtl="0" fontAlgn="base">
        <a:spcBef>
          <a:spcPct val="0"/>
        </a:spcBef>
        <a:spcAft>
          <a:spcPct val="0"/>
        </a:spcAft>
        <a:defRPr sz="4400" kern="1200">
          <a:solidFill>
            <a:srgbClr val="A27C4A"/>
          </a:solidFill>
          <a:latin typeface="+mj-lt"/>
          <a:ea typeface="ＭＳ Ｐゴシック" charset="0"/>
          <a:cs typeface="ＭＳ Ｐゴシック" charset="0"/>
        </a:defRPr>
      </a:lvl1pPr>
      <a:lvl2pPr algn="l" defTabSz="457170" rtl="0" fontAlgn="base">
        <a:spcBef>
          <a:spcPct val="0"/>
        </a:spcBef>
        <a:spcAft>
          <a:spcPct val="0"/>
        </a:spcAft>
        <a:defRPr sz="4400">
          <a:solidFill>
            <a:srgbClr val="A27C4A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170" rtl="0" fontAlgn="base">
        <a:spcBef>
          <a:spcPct val="0"/>
        </a:spcBef>
        <a:spcAft>
          <a:spcPct val="0"/>
        </a:spcAft>
        <a:defRPr sz="4400">
          <a:solidFill>
            <a:srgbClr val="A27C4A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170" rtl="0" fontAlgn="base">
        <a:spcBef>
          <a:spcPct val="0"/>
        </a:spcBef>
        <a:spcAft>
          <a:spcPct val="0"/>
        </a:spcAft>
        <a:defRPr sz="4400">
          <a:solidFill>
            <a:srgbClr val="A27C4A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170" rtl="0" fontAlgn="base">
        <a:spcBef>
          <a:spcPct val="0"/>
        </a:spcBef>
        <a:spcAft>
          <a:spcPct val="0"/>
        </a:spcAft>
        <a:defRPr sz="4400">
          <a:solidFill>
            <a:srgbClr val="A27C4A"/>
          </a:solidFill>
          <a:latin typeface="Calibri" charset="0"/>
          <a:ea typeface="ＭＳ Ｐゴシック" charset="0"/>
          <a:cs typeface="ＭＳ Ｐゴシック" charset="0"/>
        </a:defRPr>
      </a:lvl5pPr>
      <a:lvl6pPr marL="457170" algn="l" defTabSz="457170" rtl="0" fontAlgn="base">
        <a:spcBef>
          <a:spcPct val="0"/>
        </a:spcBef>
        <a:spcAft>
          <a:spcPct val="0"/>
        </a:spcAft>
        <a:defRPr sz="4400">
          <a:solidFill>
            <a:srgbClr val="A27C4A"/>
          </a:solidFill>
          <a:latin typeface="Calibri" charset="0"/>
          <a:ea typeface="ＭＳ Ｐゴシック" charset="0"/>
          <a:cs typeface="ＭＳ Ｐゴシック" charset="0"/>
        </a:defRPr>
      </a:lvl6pPr>
      <a:lvl7pPr marL="914340" algn="l" defTabSz="457170" rtl="0" fontAlgn="base">
        <a:spcBef>
          <a:spcPct val="0"/>
        </a:spcBef>
        <a:spcAft>
          <a:spcPct val="0"/>
        </a:spcAft>
        <a:defRPr sz="4400">
          <a:solidFill>
            <a:srgbClr val="A27C4A"/>
          </a:solidFill>
          <a:latin typeface="Calibri" charset="0"/>
          <a:ea typeface="ＭＳ Ｐゴシック" charset="0"/>
          <a:cs typeface="ＭＳ Ｐゴシック" charset="0"/>
        </a:defRPr>
      </a:lvl7pPr>
      <a:lvl8pPr marL="1371510" algn="l" defTabSz="457170" rtl="0" fontAlgn="base">
        <a:spcBef>
          <a:spcPct val="0"/>
        </a:spcBef>
        <a:spcAft>
          <a:spcPct val="0"/>
        </a:spcAft>
        <a:defRPr sz="4400">
          <a:solidFill>
            <a:srgbClr val="A27C4A"/>
          </a:solidFill>
          <a:latin typeface="Calibri" charset="0"/>
          <a:ea typeface="ＭＳ Ｐゴシック" charset="0"/>
          <a:cs typeface="ＭＳ Ｐゴシック" charset="0"/>
        </a:defRPr>
      </a:lvl8pPr>
      <a:lvl9pPr marL="1828680" algn="l" defTabSz="457170" rtl="0" fontAlgn="base">
        <a:spcBef>
          <a:spcPct val="0"/>
        </a:spcBef>
        <a:spcAft>
          <a:spcPct val="0"/>
        </a:spcAft>
        <a:defRPr sz="4400">
          <a:solidFill>
            <a:srgbClr val="A27C4A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78" indent="-342878" algn="l" defTabSz="45717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02" indent="-285732" algn="l" defTabSz="45717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26" indent="-228585" algn="l" defTabSz="45717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096" indent="-228585" algn="l" defTabSz="45717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266" indent="-228585" algn="l" defTabSz="45717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36" indent="-228585" algn="l" defTabSz="45717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6" indent="-228585" algn="l" defTabSz="45717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6" indent="-228585" algn="l" defTabSz="45717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6" indent="-228585" algn="l" defTabSz="45717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0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0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0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0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0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0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 bwMode="auto">
          <a:xfrm>
            <a:off x="2360613" y="1354651"/>
            <a:ext cx="8486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ru-RU" sz="3600" b="1" dirty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Королевский институт логистики и транспорта </a:t>
            </a:r>
            <a:r>
              <a:rPr lang="kk-KZ" sz="3600" b="1" dirty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Казахстане </a:t>
            </a:r>
            <a:endParaRPr lang="ru-RU" sz="3600" b="1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 txBox="1">
            <a:spLocks/>
          </p:cNvSpPr>
          <p:nvPr/>
        </p:nvSpPr>
        <p:spPr>
          <a:xfrm>
            <a:off x="2462213" y="3723554"/>
            <a:ext cx="8081962" cy="365125"/>
          </a:xfrm>
          <a:prstGeom prst="rect">
            <a:avLst/>
          </a:prstGeom>
        </p:spPr>
        <p:txBody>
          <a:bodyPr lIns="91431" tIns="45716" rIns="91431" bIns="45716" anchor="ctr"/>
          <a:lstStyle>
            <a:defPPr>
              <a:defRPr lang="en-US"/>
            </a:defPPr>
            <a:lvl1pPr marL="0" algn="l" defTabSz="457200" rtl="0" eaLnBrk="1" latinLnBrk="0" hangingPunct="1">
              <a:defRPr sz="3700" kern="1200">
                <a:solidFill>
                  <a:srgbClr val="A27C4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i="1" dirty="0"/>
              <a:t>CILT Kazakhstan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462213" y="2960007"/>
            <a:ext cx="4908550" cy="0"/>
          </a:xfrm>
          <a:prstGeom prst="line">
            <a:avLst/>
          </a:prstGeom>
          <a:ln w="12700" cap="flat" cmpd="sng" algn="ctr">
            <a:solidFill>
              <a:srgbClr val="A27C4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https://proxy.imgsmail.ru/?email=kenzhebayeva_gaukhar%40mail.ru&amp;e=1471761853&amp;h=qRKMYJMa5Jis17ep4gDcyA&amp;url171=d3d3LmthemF0ay5rei93ZWIvaW1nL2xvZ28ucG5n&amp;is_http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7" y="199754"/>
            <a:ext cx="1020544" cy="9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710" y="250253"/>
            <a:ext cx="1008701" cy="8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4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4" descr="Картинки по запросу флаг казахста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x-none" sz="1800"/>
          </a:p>
        </p:txBody>
      </p:sp>
      <p:sp>
        <p:nvSpPr>
          <p:cNvPr id="27650" name="AutoShape 6" descr="Картинки по запросу флаг казахста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x-none" sz="1800"/>
          </a:p>
        </p:txBody>
      </p:sp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390525" y="158750"/>
            <a:ext cx="10902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334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11334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11334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11334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11334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133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133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133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133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x-none" sz="2400" b="1" dirty="0">
                <a:solidFill>
                  <a:srgbClr val="996600"/>
                </a:solidFill>
                <a:latin typeface="Arial" charset="0"/>
                <a:ea typeface="ＭＳ Ｐゴシック" charset="-128"/>
              </a:rPr>
              <a:t>Международная образовательная программа </a:t>
            </a:r>
            <a:r>
              <a:rPr lang="en-US" altLang="x-none" sz="2400" b="1" dirty="0">
                <a:solidFill>
                  <a:srgbClr val="996600"/>
                </a:solidFill>
                <a:latin typeface="Arial" charset="0"/>
                <a:ea typeface="ＭＳ Ｐゴシック" charset="-128"/>
              </a:rPr>
              <a:t>CILT</a:t>
            </a:r>
            <a:r>
              <a:rPr lang="ru-RU" altLang="x-none" sz="2400" b="1" dirty="0">
                <a:solidFill>
                  <a:srgbClr val="996600"/>
                </a:solidFill>
                <a:latin typeface="Arial" charset="0"/>
                <a:ea typeface="ＭＳ Ｐゴシック" charset="-128"/>
              </a:rPr>
              <a:t>, текущая ситуация</a:t>
            </a:r>
            <a:r>
              <a:rPr lang="en-US" altLang="x-none" sz="2400" b="1" dirty="0">
                <a:solidFill>
                  <a:srgbClr val="996600"/>
                </a:solidFill>
                <a:latin typeface="Arial" charset="0"/>
                <a:ea typeface="ＭＳ Ｐゴシック" charset="-128"/>
              </a:rPr>
              <a:t> </a:t>
            </a:r>
            <a:endParaRPr lang="ru-RU" altLang="ja-JP" sz="2400" b="1" dirty="0">
              <a:solidFill>
                <a:srgbClr val="9966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390525" y="690563"/>
            <a:ext cx="1090295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x-none" sz="1800" dirty="0">
                <a:solidFill>
                  <a:srgbClr val="270A52"/>
                </a:solidFill>
                <a:latin typeface="Times New Roman" charset="0"/>
                <a:ea typeface="Calibri" charset="0"/>
                <a:cs typeface="Times New Roman" charset="0"/>
              </a:rPr>
              <a:t>По итогам  приема в 2017-18 учебном году проходят обучение по программе «</a:t>
            </a:r>
            <a:r>
              <a:rPr lang="en-US" altLang="x-none" sz="1800" dirty="0">
                <a:solidFill>
                  <a:srgbClr val="270A52"/>
                </a:solidFill>
                <a:latin typeface="Times New Roman" charset="0"/>
                <a:ea typeface="Calibri" charset="0"/>
                <a:cs typeface="Times New Roman" charset="0"/>
              </a:rPr>
              <a:t>International Diploma in Logistics and Transport</a:t>
            </a:r>
            <a:r>
              <a:rPr lang="ru-RU" altLang="x-none" sz="1800" dirty="0">
                <a:solidFill>
                  <a:srgbClr val="270A52"/>
                </a:solidFill>
                <a:latin typeface="Times New Roman" charset="0"/>
                <a:ea typeface="Calibri" charset="0"/>
                <a:cs typeface="Times New Roman" charset="0"/>
              </a:rPr>
              <a:t>»:</a:t>
            </a:r>
            <a:endParaRPr lang="en-US" altLang="x-none" sz="1800" dirty="0">
              <a:solidFill>
                <a:srgbClr val="270A52"/>
              </a:solidFill>
              <a:ea typeface="Calibri" charset="0"/>
              <a:cs typeface="Times New Roman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x-none" sz="1800" dirty="0">
                <a:solidFill>
                  <a:srgbClr val="270A52"/>
                </a:solidFill>
                <a:latin typeface="Times New Roman" charset="0"/>
                <a:ea typeface="Calibri" charset="0"/>
                <a:cs typeface="Times New Roman" charset="0"/>
              </a:rPr>
              <a:t>- 1-ая группа из </a:t>
            </a:r>
            <a:r>
              <a:rPr lang="ru-RU" altLang="x-none" sz="1800" b="1" dirty="0">
                <a:solidFill>
                  <a:srgbClr val="270A52"/>
                </a:solidFill>
                <a:latin typeface="Times New Roman" charset="0"/>
                <a:ea typeface="Calibri" charset="0"/>
                <a:cs typeface="Times New Roman" charset="0"/>
              </a:rPr>
              <a:t>19-ти слушателей</a:t>
            </a:r>
            <a:r>
              <a:rPr lang="ru-RU" altLang="x-none" sz="1800" dirty="0">
                <a:solidFill>
                  <a:srgbClr val="270A52"/>
                </a:solidFill>
                <a:latin typeface="Times New Roman" charset="0"/>
                <a:ea typeface="Calibri" charset="0"/>
                <a:cs typeface="Times New Roman" charset="0"/>
              </a:rPr>
              <a:t> в г. Астана;</a:t>
            </a:r>
            <a:endParaRPr lang="en-US" altLang="x-none" sz="1800" dirty="0">
              <a:solidFill>
                <a:srgbClr val="270A52"/>
              </a:solidFill>
              <a:ea typeface="Calibri" charset="0"/>
              <a:cs typeface="Times New Roman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x-none" sz="1800" dirty="0">
                <a:solidFill>
                  <a:srgbClr val="270A52"/>
                </a:solidFill>
                <a:latin typeface="Times New Roman" charset="0"/>
                <a:ea typeface="Calibri" charset="0"/>
                <a:cs typeface="Times New Roman" charset="0"/>
              </a:rPr>
              <a:t>- 2-ая группа из </a:t>
            </a:r>
            <a:r>
              <a:rPr lang="ru-RU" altLang="x-none" sz="1800" b="1" dirty="0">
                <a:solidFill>
                  <a:srgbClr val="270A52"/>
                </a:solidFill>
                <a:latin typeface="Times New Roman" charset="0"/>
                <a:ea typeface="Calibri" charset="0"/>
                <a:cs typeface="Times New Roman" charset="0"/>
              </a:rPr>
              <a:t>6-ти слушателей</a:t>
            </a:r>
            <a:r>
              <a:rPr lang="ru-RU" altLang="x-none" sz="1800" dirty="0">
                <a:solidFill>
                  <a:srgbClr val="270A52"/>
                </a:solidFill>
                <a:latin typeface="Times New Roman" charset="0"/>
                <a:ea typeface="Calibri" charset="0"/>
                <a:cs typeface="Times New Roman" charset="0"/>
              </a:rPr>
              <a:t> в г. Алматы.</a:t>
            </a:r>
            <a:endParaRPr lang="en-US" altLang="x-none" sz="1800" dirty="0">
              <a:solidFill>
                <a:srgbClr val="270A52"/>
              </a:solidFill>
              <a:ea typeface="Calibri" charset="0"/>
              <a:cs typeface="Times New Roman" charset="0"/>
            </a:endParaRPr>
          </a:p>
        </p:txBody>
      </p:sp>
      <p:sp>
        <p:nvSpPr>
          <p:cNvPr id="7" name="Прямоугольник 6">
            <a:extLst/>
          </p:cNvPr>
          <p:cNvSpPr/>
          <p:nvPr/>
        </p:nvSpPr>
        <p:spPr>
          <a:xfrm>
            <a:off x="390525" y="1960563"/>
            <a:ext cx="10902950" cy="23018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мастер классов с:</a:t>
            </a:r>
          </a:p>
          <a:p>
            <a:pPr marL="457200" indent="-4572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b="1" dirty="0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Джон Харрис</a:t>
            </a:r>
            <a:r>
              <a:rPr lang="ru-RU" dirty="0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i="1" dirty="0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координатор по профессиональному развитию </a:t>
            </a:r>
            <a:r>
              <a:rPr lang="en-US" i="1" dirty="0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CILT</a:t>
            </a:r>
            <a:r>
              <a:rPr lang="ru-RU" dirty="0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457200" indent="-4572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b="1" dirty="0" err="1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Исингарин</a:t>
            </a:r>
            <a:r>
              <a:rPr lang="ru-RU" b="1" dirty="0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Нигматжан</a:t>
            </a:r>
            <a:r>
              <a:rPr lang="ru-RU" b="1" dirty="0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Кабатаевич</a:t>
            </a:r>
            <a:r>
              <a:rPr lang="ru-RU" dirty="0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д</a:t>
            </a:r>
            <a:r>
              <a:rPr lang="ru-RU" i="1" dirty="0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.э.н., почетный Председатель ассоциации национальных экспедиторов Республики Казахстан, член Совета директоров АО «НК «ҚТЖ», государственный деятель </a:t>
            </a:r>
          </a:p>
          <a:p>
            <a:pPr marL="457200" indent="-4572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b="1" dirty="0" err="1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Искалиев</a:t>
            </a:r>
            <a:r>
              <a:rPr lang="ru-RU" b="1" dirty="0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Ерхат</a:t>
            </a:r>
            <a:r>
              <a:rPr lang="ru-RU" b="1" dirty="0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Серикович</a:t>
            </a:r>
            <a:r>
              <a:rPr lang="ru-RU" dirty="0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i="1" dirty="0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Дирекции «Транспорт и Логистика» АО «ФНБ «</a:t>
            </a:r>
            <a:r>
              <a:rPr lang="ru-RU" i="1" dirty="0" err="1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Самрук-Қазына</a:t>
            </a:r>
            <a:r>
              <a:rPr lang="ru-RU" i="1" dirty="0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en-US" i="1" dirty="0">
              <a:solidFill>
                <a:srgbClr val="270A5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/>
          </p:cNvPr>
          <p:cNvSpPr/>
          <p:nvPr/>
        </p:nvSpPr>
        <p:spPr>
          <a:xfrm>
            <a:off x="390525" y="4262438"/>
            <a:ext cx="10902950" cy="13668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проведения мастер классов планируется привлечение:</a:t>
            </a:r>
          </a:p>
          <a:p>
            <a:pPr marL="457200" indent="-4572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b="1" dirty="0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Лавриненко Юрий Иванович</a:t>
            </a:r>
            <a:r>
              <a:rPr lang="ru-RU" dirty="0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i="1" dirty="0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Председателя Президиума Союза транспортников Казахстана «KAZLOGISTICS»</a:t>
            </a:r>
            <a:r>
              <a:rPr lang="ru-RU" dirty="0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457200" indent="-4572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b="1" dirty="0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Каплан Теодор Лазаревич</a:t>
            </a:r>
            <a:r>
              <a:rPr lang="ru-RU" dirty="0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i="1" dirty="0">
                <a:solidFill>
                  <a:srgbClr val="270A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Генеральный секретарь Союза международных автоперевозок РК  и др.</a:t>
            </a:r>
          </a:p>
        </p:txBody>
      </p:sp>
    </p:spTree>
    <p:extLst>
      <p:ext uri="{BB962C8B-B14F-4D97-AF65-F5344CB8AC3E}">
        <p14:creationId xmlns:p14="http://schemas.microsoft.com/office/powerpoint/2010/main" val="1320131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204788" y="139700"/>
            <a:ext cx="439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kk-KZ" sz="2400" b="1">
                <a:solidFill>
                  <a:srgbClr val="996600"/>
                </a:solidFill>
                <a:latin typeface="Arial" charset="0"/>
                <a:ea typeface="ＭＳ Ｐゴシック" charset="-128"/>
              </a:rPr>
              <a:t>Пирамида компетенции</a:t>
            </a:r>
          </a:p>
        </p:txBody>
      </p:sp>
      <p:grpSp>
        <p:nvGrpSpPr>
          <p:cNvPr id="28674" name="Группа 9"/>
          <p:cNvGrpSpPr>
            <a:grpSpLocks/>
          </p:cNvGrpSpPr>
          <p:nvPr/>
        </p:nvGrpSpPr>
        <p:grpSpPr bwMode="auto">
          <a:xfrm>
            <a:off x="246063" y="633413"/>
            <a:ext cx="11872912" cy="4957762"/>
            <a:chOff x="450380" y="633547"/>
            <a:chExt cx="11873549" cy="4957803"/>
          </a:xfrm>
        </p:grpSpPr>
        <p:sp>
          <p:nvSpPr>
            <p:cNvPr id="27" name="Стрелка вправо 26"/>
            <p:cNvSpPr/>
            <p:nvPr/>
          </p:nvSpPr>
          <p:spPr>
            <a:xfrm>
              <a:off x="493244" y="4232439"/>
              <a:ext cx="2060686" cy="1296999"/>
            </a:xfrm>
            <a:prstGeom prst="rightArrow">
              <a:avLst/>
            </a:prstGeom>
            <a:solidFill>
              <a:srgbClr val="996600"/>
            </a:solidFill>
            <a:ln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x-none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6" name="Стрелка вправо 25"/>
            <p:cNvSpPr/>
            <p:nvPr/>
          </p:nvSpPr>
          <p:spPr>
            <a:xfrm>
              <a:off x="1490248" y="2540150"/>
              <a:ext cx="2060686" cy="1296999"/>
            </a:xfrm>
            <a:prstGeom prst="rightArrow">
              <a:avLst/>
            </a:prstGeom>
            <a:solidFill>
              <a:srgbClr val="996600"/>
            </a:solidFill>
            <a:ln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x-none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2538054" y="995500"/>
              <a:ext cx="2060686" cy="1296998"/>
            </a:xfrm>
            <a:prstGeom prst="rightArrow">
              <a:avLst/>
            </a:prstGeom>
            <a:solidFill>
              <a:srgbClr val="996600"/>
            </a:solidFill>
            <a:ln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x-none">
                <a:solidFill>
                  <a:srgbClr val="FFFFFF"/>
                </a:solidFill>
                <a:latin typeface="Calibri" charset="0"/>
              </a:endParaRPr>
            </a:p>
          </p:txBody>
        </p:sp>
        <p:graphicFrame>
          <p:nvGraphicFramePr>
            <p:cNvPr id="5" name="Схема 4"/>
            <p:cNvGraphicFramePr/>
            <p:nvPr/>
          </p:nvGraphicFramePr>
          <p:xfrm>
            <a:off x="2292809" y="633547"/>
            <a:ext cx="6045968" cy="495780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2" name="Схема 11"/>
            <p:cNvGraphicFramePr/>
            <p:nvPr/>
          </p:nvGraphicFramePr>
          <p:xfrm>
            <a:off x="450380" y="3998795"/>
            <a:ext cx="2129048" cy="14603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3" name="Схема 12"/>
            <p:cNvGraphicFramePr/>
            <p:nvPr/>
          </p:nvGraphicFramePr>
          <p:xfrm>
            <a:off x="1476236" y="2281452"/>
            <a:ext cx="2129048" cy="14603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14" name="Схема 13"/>
            <p:cNvGraphicFramePr/>
            <p:nvPr/>
          </p:nvGraphicFramePr>
          <p:xfrm>
            <a:off x="2491706" y="741529"/>
            <a:ext cx="2129048" cy="14603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graphicFrame>
          <p:nvGraphicFramePr>
            <p:cNvPr id="8" name="Схема 7"/>
            <p:cNvGraphicFramePr/>
            <p:nvPr/>
          </p:nvGraphicFramePr>
          <p:xfrm>
            <a:off x="7532049" y="4094328"/>
            <a:ext cx="4791880" cy="12828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graphicFrame>
          <p:nvGraphicFramePr>
            <p:cNvPr id="18" name="Схема 17"/>
            <p:cNvGraphicFramePr/>
            <p:nvPr/>
          </p:nvGraphicFramePr>
          <p:xfrm>
            <a:off x="6510742" y="2404282"/>
            <a:ext cx="4791880" cy="12828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8" r:lo="rId29" r:qs="rId30" r:cs="rId31"/>
            </a:graphicData>
          </a:graphic>
        </p:graphicFrame>
        <p:graphicFrame>
          <p:nvGraphicFramePr>
            <p:cNvPr id="19" name="Схема 18"/>
            <p:cNvGraphicFramePr/>
            <p:nvPr/>
          </p:nvGraphicFramePr>
          <p:xfrm>
            <a:off x="5666854" y="891656"/>
            <a:ext cx="4791880" cy="12828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3" r:lo="rId34" r:qs="rId35" r:cs="rId3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842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481025" y="6308036"/>
            <a:ext cx="710975" cy="45438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2632AF-509B-4863-8AA6-9D8E5F87ACC5}" type="slidenum">
              <a:rPr lang="en-US" sz="2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1567" y="3581031"/>
            <a:ext cx="28013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Все </a:t>
            </a:r>
            <a:r>
              <a:rPr lang="ru-RU" sz="2000" b="1" i="1" dirty="0" smtClean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обучающиеся </a:t>
            </a:r>
            <a:r>
              <a:rPr lang="en-US" sz="2000" b="1" i="1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c </a:t>
            </a:r>
            <a:r>
              <a:rPr lang="ru-RU" sz="2000" b="1" i="1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момента поступления становиться членами международного сообщества </a:t>
            </a:r>
            <a:r>
              <a:rPr lang="en-US" sz="2000" b="1" i="1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CILT</a:t>
            </a:r>
            <a:endParaRPr lang="ru-RU" sz="2000" b="1" i="1" dirty="0">
              <a:solidFill>
                <a:srgbClr val="00004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295" y="143885"/>
            <a:ext cx="598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996600"/>
                </a:solidFill>
                <a:ea typeface="ＭＳ Ｐゴシック" panose="020B0600070205080204" pitchFamily="34" charset="-128"/>
              </a:rPr>
              <a:t>Преимущества нашей </a:t>
            </a:r>
            <a:r>
              <a:rPr lang="ru-RU" sz="2400" b="1" dirty="0" smtClean="0">
                <a:solidFill>
                  <a:srgbClr val="996600"/>
                </a:solidFill>
                <a:ea typeface="ＭＳ Ｐゴシック" panose="020B0600070205080204" pitchFamily="34" charset="-128"/>
              </a:rPr>
              <a:t>программы и сообщество:</a:t>
            </a:r>
            <a:endParaRPr lang="ru-RU" sz="2400" b="1" dirty="0">
              <a:solidFill>
                <a:srgbClr val="9966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5" y="1400455"/>
            <a:ext cx="1939105" cy="1783084"/>
          </a:xfrm>
          <a:prstGeom prst="rect">
            <a:avLst/>
          </a:prstGeom>
        </p:spPr>
      </p:pic>
      <p:sp>
        <p:nvSpPr>
          <p:cNvPr id="20" name="Прямоугольник 24"/>
          <p:cNvSpPr/>
          <p:nvPr/>
        </p:nvSpPr>
        <p:spPr>
          <a:xfrm>
            <a:off x="3386496" y="758295"/>
            <a:ext cx="407914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Новости и информация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 Журнал </a:t>
            </a:r>
            <a:r>
              <a:rPr lang="ru-RU" sz="1600" dirty="0" err="1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Logistics</a:t>
            </a:r>
            <a:r>
              <a:rPr lang="ru-RU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 &amp; </a:t>
            </a:r>
            <a:r>
              <a:rPr lang="ru-RU" sz="1600" dirty="0" err="1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Transport</a:t>
            </a:r>
            <a:r>
              <a:rPr lang="ru-RU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1600" dirty="0">
              <a:solidFill>
                <a:srgbClr val="00004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</a:t>
            </a:r>
            <a:r>
              <a:rPr lang="en-US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Еженедельный Информационный бюллетень</a:t>
            </a:r>
            <a:endParaRPr lang="en-US" sz="1600" dirty="0">
              <a:solidFill>
                <a:srgbClr val="00004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 Социальное взаимодействие СМИ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 Всемирная база данных </a:t>
            </a:r>
            <a:endParaRPr lang="ru-RU" sz="1600" dirty="0" smtClean="0">
              <a:solidFill>
                <a:srgbClr val="00004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 </a:t>
            </a:r>
            <a:r>
              <a:rPr lang="ru-RU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Отчеты анализа рынка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 Джон Уильямс библиотека (</a:t>
            </a:r>
            <a:r>
              <a:rPr lang="en-US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UK)</a:t>
            </a:r>
            <a:endParaRPr lang="ru-RU" sz="1600" dirty="0">
              <a:solidFill>
                <a:srgbClr val="00004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2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368" y="799414"/>
            <a:ext cx="522431" cy="7586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067729" y="799414"/>
            <a:ext cx="375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Нетворкинг  и события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 30 + </a:t>
            </a:r>
            <a:r>
              <a:rPr lang="ru-RU" sz="1400" dirty="0" smtClean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профессиональных форумов</a:t>
            </a:r>
            <a:endParaRPr lang="ru-RU" sz="1400" dirty="0">
              <a:solidFill>
                <a:srgbClr val="00004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 350+ </a:t>
            </a:r>
            <a:r>
              <a:rPr lang="ru-RU" sz="1400" dirty="0" smtClean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региональных мероприятий</a:t>
            </a:r>
            <a:endParaRPr lang="ru-RU" sz="1400" dirty="0">
              <a:solidFill>
                <a:srgbClr val="00004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 Национальные конференции и мероприятия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 Круглый стол событий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 Спонсорские / выставочные возможности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 Скидки на события</a:t>
            </a:r>
          </a:p>
        </p:txBody>
      </p:sp>
      <p:pic>
        <p:nvPicPr>
          <p:cNvPr id="24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581" y="758295"/>
            <a:ext cx="656451" cy="753883"/>
          </a:xfrm>
          <a:prstGeom prst="rect">
            <a:avLst/>
          </a:prstGeom>
        </p:spPr>
      </p:pic>
      <p:sp>
        <p:nvSpPr>
          <p:cNvPr id="37" name="Прямоугольник 28"/>
          <p:cNvSpPr/>
          <p:nvPr/>
        </p:nvSpPr>
        <p:spPr>
          <a:xfrm>
            <a:off x="3466624" y="3082400"/>
            <a:ext cx="42112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Профессиональное признание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 Использование CILT пост-номиналов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 Улучшение перспектив трудоустройства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 Признание со стороны работодателей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 Потенциальная прибыль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 Большой профессиональный авторитет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 Признание на </a:t>
            </a:r>
            <a:r>
              <a:rPr lang="ru-RU" sz="1600" dirty="0" smtClean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ежегодных присуждениях</a:t>
            </a:r>
            <a:endParaRPr lang="ru-RU" sz="1600" dirty="0">
              <a:solidFill>
                <a:srgbClr val="00004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8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4687" y="3183539"/>
            <a:ext cx="711809" cy="794984"/>
          </a:xfrm>
          <a:prstGeom prst="rect">
            <a:avLst/>
          </a:prstGeom>
        </p:spPr>
      </p:pic>
      <p:sp>
        <p:nvSpPr>
          <p:cNvPr id="39" name="Прямоугольник 32"/>
          <p:cNvSpPr/>
          <p:nvPr/>
        </p:nvSpPr>
        <p:spPr>
          <a:xfrm>
            <a:off x="8067729" y="3082400"/>
            <a:ext cx="4107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Профессиональное развитие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 Широкий выбор учебных программ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 Признанные на международном уровне квалификации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 </a:t>
            </a:r>
            <a:r>
              <a:rPr lang="ru-RU" sz="1600" dirty="0" smtClean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Модульное обучение</a:t>
            </a:r>
            <a:endParaRPr lang="ru-RU" sz="1600" dirty="0">
              <a:solidFill>
                <a:srgbClr val="00004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 </a:t>
            </a:r>
            <a:r>
              <a:rPr lang="ru-RU" sz="1600" dirty="0" smtClean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Возможности </a:t>
            </a:r>
            <a:r>
              <a:rPr lang="ru-RU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дистанционного обучения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 </a:t>
            </a:r>
            <a:r>
              <a:rPr lang="ru-RU" sz="1600" dirty="0" smtClean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Непрерывное профессиональное развитие</a:t>
            </a:r>
            <a:endParaRPr lang="ru-RU" sz="1600" dirty="0">
              <a:solidFill>
                <a:srgbClr val="00004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• Скидки на обучение / </a:t>
            </a:r>
            <a:r>
              <a:rPr lang="ru-RU" sz="1600" dirty="0" smtClean="0">
                <a:solidFill>
                  <a:srgbClr val="000046"/>
                </a:solidFill>
                <a:latin typeface="Times New Roman" charset="0"/>
                <a:ea typeface="Times New Roman" charset="0"/>
                <a:cs typeface="Times New Roman" charset="0"/>
              </a:rPr>
              <a:t>тренинги</a:t>
            </a:r>
            <a:endParaRPr lang="ru-RU" sz="1600" dirty="0">
              <a:solidFill>
                <a:srgbClr val="00004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0" name="Рисунок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5223" y="3023760"/>
            <a:ext cx="693773" cy="99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BA28-24C8-45DC-9316-FD1EED76DD58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225" y="612914"/>
            <a:ext cx="115000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270A52"/>
                </a:solidFill>
                <a:latin typeface="Arial" panose="020B0604020202020204" pitchFamily="34" charset="0"/>
              </a:rPr>
              <a:t>Диплом выдается </a:t>
            </a:r>
            <a:r>
              <a:rPr lang="en-US" sz="1600" b="1" dirty="0">
                <a:solidFill>
                  <a:srgbClr val="270A52"/>
                </a:solidFill>
                <a:latin typeface="Arial" panose="020B0604020202020204" pitchFamily="34" charset="0"/>
              </a:rPr>
              <a:t>CILT </a:t>
            </a:r>
            <a:r>
              <a:rPr lang="ru-RU" sz="1600" b="1" dirty="0">
                <a:solidFill>
                  <a:srgbClr val="270A52"/>
                </a:solidFill>
                <a:latin typeface="Arial" panose="020B0604020202020204" pitchFamily="34" charset="0"/>
              </a:rPr>
              <a:t>Великобритании.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270A52"/>
                </a:solidFill>
                <a:latin typeface="Arial" panose="020B0604020202020204" pitchFamily="34" charset="0"/>
              </a:rPr>
              <a:t>Квалификации Института признаны на международном уровне как гарант знаний и профессионализма.</a:t>
            </a:r>
            <a:endParaRPr lang="en-US" sz="1600" b="1" dirty="0">
              <a:solidFill>
                <a:srgbClr val="270A52"/>
              </a:solidFill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270A52"/>
                </a:solidFill>
                <a:latin typeface="Arial" panose="020B0604020202020204" pitchFamily="34" charset="0"/>
              </a:rPr>
              <a:t>Обеспечение широкой сети профессионалов через CILT International - UK.</a:t>
            </a:r>
            <a:endParaRPr lang="en-US" sz="1600" b="1" dirty="0">
              <a:solidFill>
                <a:srgbClr val="270A52"/>
              </a:solidFill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270A52"/>
                </a:solidFill>
                <a:latin typeface="Arial" panose="020B0604020202020204" pitchFamily="34" charset="0"/>
              </a:rPr>
              <a:t>Доступ к </a:t>
            </a:r>
            <a:r>
              <a:rPr lang="en-US" sz="1600" b="1" dirty="0">
                <a:solidFill>
                  <a:srgbClr val="270A52"/>
                </a:solidFill>
                <a:latin typeface="Arial" panose="020B0604020202020204" pitchFamily="34" charset="0"/>
              </a:rPr>
              <a:t>CILT International </a:t>
            </a:r>
            <a:r>
              <a:rPr lang="ru-RU" sz="1600" b="1" dirty="0">
                <a:solidFill>
                  <a:srgbClr val="270A52"/>
                </a:solidFill>
                <a:latin typeface="Arial" panose="020B0604020202020204" pitchFamily="34" charset="0"/>
              </a:rPr>
              <a:t>- </a:t>
            </a:r>
            <a:r>
              <a:rPr lang="en-US" sz="1600" b="1" dirty="0">
                <a:solidFill>
                  <a:srgbClr val="270A52"/>
                </a:solidFill>
                <a:latin typeface="Arial" panose="020B0604020202020204" pitchFamily="34" charset="0"/>
              </a:rPr>
              <a:t>UK</a:t>
            </a:r>
            <a:r>
              <a:rPr lang="ru-RU" sz="1600" b="1" dirty="0">
                <a:solidFill>
                  <a:srgbClr val="270A52"/>
                </a:solidFill>
                <a:latin typeface="Arial" panose="020B0604020202020204" pitchFamily="34" charset="0"/>
              </a:rPr>
              <a:t> онлайн ресурсный центр (</a:t>
            </a:r>
            <a:r>
              <a:rPr lang="en-US" sz="1600" b="1" dirty="0">
                <a:solidFill>
                  <a:srgbClr val="270A52"/>
                </a:solidFill>
                <a:latin typeface="Arial" panose="020B0604020202020204" pitchFamily="34" charset="0"/>
              </a:rPr>
              <a:t>Knowledge Center)</a:t>
            </a:r>
            <a:r>
              <a:rPr lang="ru-RU" sz="1600" b="1" dirty="0">
                <a:solidFill>
                  <a:srgbClr val="270A52"/>
                </a:solidFill>
                <a:latin typeface="Arial" panose="020B0604020202020204" pitchFamily="34" charset="0"/>
              </a:rPr>
              <a:t>. </a:t>
            </a:r>
            <a:endParaRPr lang="en-US" sz="1600" b="1" dirty="0">
              <a:solidFill>
                <a:srgbClr val="270A52"/>
              </a:solidFill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270A52"/>
                </a:solidFill>
                <a:latin typeface="Arial" panose="020B0604020202020204" pitchFamily="34" charset="0"/>
              </a:rPr>
              <a:t>Курсы обучения (учебный план ) разработаны CILT International - UK. </a:t>
            </a:r>
            <a:endParaRPr lang="en-US" sz="1600" b="1" dirty="0">
              <a:solidFill>
                <a:srgbClr val="270A52"/>
              </a:solidFill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270A52"/>
                </a:solidFill>
                <a:latin typeface="Arial" panose="020B0604020202020204" pitchFamily="34" charset="0"/>
              </a:rPr>
              <a:t>Курсы проводятся квалифицированными преподавателями и опытными специалист-практиками.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270A52"/>
                </a:solidFill>
                <a:latin typeface="Arial" panose="020B0604020202020204" pitchFamily="34" charset="0"/>
              </a:rPr>
              <a:t>Удобное продолжительность курсов: </a:t>
            </a:r>
            <a:r>
              <a:rPr lang="ru-RU" sz="1600" b="1" dirty="0">
                <a:solidFill>
                  <a:srgbClr val="270A52"/>
                </a:solidFill>
                <a:latin typeface="Arial" panose="020B0604020202020204" pitchFamily="34" charset="0"/>
              </a:rPr>
              <a:t>всего </a:t>
            </a:r>
            <a:r>
              <a:rPr lang="ru-RU" sz="1600" b="1" dirty="0" smtClean="0">
                <a:solidFill>
                  <a:srgbClr val="270A52"/>
                </a:solidFill>
                <a:latin typeface="Arial" panose="020B0604020202020204" pitchFamily="34" charset="0"/>
              </a:rPr>
              <a:t>9</a:t>
            </a:r>
            <a:r>
              <a:rPr lang="en-US" sz="1600" b="1" dirty="0" smtClean="0">
                <a:solidFill>
                  <a:srgbClr val="270A52"/>
                </a:solidFill>
                <a:latin typeface="Arial" panose="020B0604020202020204" pitchFamily="34" charset="0"/>
              </a:rPr>
              <a:t>-</a:t>
            </a:r>
            <a:r>
              <a:rPr lang="ru-RU" sz="1600" b="1" dirty="0" smtClean="0">
                <a:solidFill>
                  <a:srgbClr val="270A52"/>
                </a:solidFill>
                <a:latin typeface="Arial" panose="020B0604020202020204" pitchFamily="34" charset="0"/>
              </a:rPr>
              <a:t>10 </a:t>
            </a:r>
            <a:r>
              <a:rPr lang="ru-RU" sz="1600" b="1" dirty="0">
                <a:solidFill>
                  <a:srgbClr val="270A52"/>
                </a:solidFill>
                <a:latin typeface="Arial" panose="020B0604020202020204" pitchFamily="34" charset="0"/>
              </a:rPr>
              <a:t>месяцев.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270A52"/>
                </a:solidFill>
                <a:latin typeface="Arial" panose="020B0604020202020204" pitchFamily="34" charset="0"/>
              </a:rPr>
              <a:t>Удобное время классов: 2 дня в неделю в вечернее время и в выходные дни.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270A52"/>
                </a:solidFill>
                <a:latin typeface="Arial" panose="020B0604020202020204" pitchFamily="34" charset="0"/>
              </a:rPr>
              <a:t>Гибкий режим оплаты.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270A52"/>
                </a:solidFill>
                <a:latin typeface="Arial" panose="020B0604020202020204" pitchFamily="34" charset="0"/>
              </a:rPr>
              <a:t>Обеспечение членства CILT </a:t>
            </a:r>
          </a:p>
          <a:p>
            <a:pPr algn="just">
              <a:lnSpc>
                <a:spcPct val="150000"/>
              </a:lnSpc>
            </a:pPr>
            <a:endParaRPr lang="ru-RU" sz="1600" b="1" dirty="0">
              <a:solidFill>
                <a:srgbClr val="270A52"/>
              </a:solidFill>
              <a:latin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270A52"/>
                </a:solidFill>
              </a:rPr>
              <a:t>Стоимость: </a:t>
            </a:r>
          </a:p>
          <a:p>
            <a:r>
              <a:rPr lang="ru-RU" sz="1600" b="1" dirty="0">
                <a:solidFill>
                  <a:srgbClr val="270A52"/>
                </a:solidFill>
              </a:rPr>
              <a:t>Плата за обучение: </a:t>
            </a:r>
            <a:r>
              <a:rPr lang="ru-RU" sz="1600" dirty="0">
                <a:solidFill>
                  <a:srgbClr val="270A52"/>
                </a:solidFill>
              </a:rPr>
              <a:t>300 000 тенге за один курс.</a:t>
            </a:r>
          </a:p>
          <a:p>
            <a:r>
              <a:rPr lang="ru-RU" sz="1600" b="1" dirty="0">
                <a:solidFill>
                  <a:srgbClr val="270A52"/>
                </a:solidFill>
              </a:rPr>
              <a:t>Общая стоимость программы </a:t>
            </a:r>
            <a:r>
              <a:rPr lang="ru-RU" sz="1600" b="1" dirty="0">
                <a:solidFill>
                  <a:srgbClr val="270A5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Международный диплом в области логистики и транспорта</a:t>
            </a:r>
            <a:r>
              <a:rPr lang="ru-RU" sz="1600" b="1" dirty="0">
                <a:solidFill>
                  <a:srgbClr val="270A52"/>
                </a:solidFill>
              </a:rPr>
              <a:t>: </a:t>
            </a:r>
            <a:r>
              <a:rPr lang="ru-RU" sz="1600" dirty="0">
                <a:solidFill>
                  <a:srgbClr val="270A52"/>
                </a:solidFill>
              </a:rPr>
              <a:t>1200 000(в том числе стоимость четырех текстовых книг (</a:t>
            </a:r>
            <a:r>
              <a:rPr lang="en-US" sz="1600" dirty="0">
                <a:solidFill>
                  <a:srgbClr val="270A52"/>
                </a:solidFill>
              </a:rPr>
              <a:t>eBook)</a:t>
            </a:r>
            <a:r>
              <a:rPr lang="ru-RU" sz="1600" dirty="0">
                <a:solidFill>
                  <a:srgbClr val="270A52"/>
                </a:solidFill>
              </a:rPr>
              <a:t>, представленной CILT UK), Количество курсов: 4 </a:t>
            </a:r>
          </a:p>
          <a:p>
            <a:endParaRPr lang="ru-RU" sz="1600" dirty="0">
              <a:solidFill>
                <a:srgbClr val="270A52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270A5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422" y="0"/>
            <a:ext cx="6921895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FontTx/>
              <a:buNone/>
            </a:pPr>
            <a:r>
              <a:rPr lang="ru-RU" sz="2400" b="1" dirty="0">
                <a:solidFill>
                  <a:srgbClr val="996600"/>
                </a:solidFill>
                <a:cs typeface="Times New Roman" panose="02020603050405020304" pitchFamily="18" charset="0"/>
              </a:rPr>
              <a:t>Почему выбирают CILT Международный диплом?</a:t>
            </a:r>
            <a:endParaRPr lang="en-US" sz="2400" b="1" dirty="0">
              <a:solidFill>
                <a:srgbClr val="9966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885813"/>
          </a:xfrm>
          <a:prstGeom prst="rect">
            <a:avLst/>
          </a:prstGeom>
          <a:solidFill>
            <a:srgbClr val="EDEBEA"/>
          </a:solidFill>
          <a:ln>
            <a:solidFill>
              <a:srgbClr val="EDEB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rgbClr val="49198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70" y="1674986"/>
            <a:ext cx="525853" cy="525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70" y="3070524"/>
            <a:ext cx="525853" cy="5258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70" y="5161508"/>
            <a:ext cx="525853" cy="5258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70" y="4464901"/>
            <a:ext cx="525853" cy="5258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70" y="3768293"/>
            <a:ext cx="525853" cy="5258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70" y="2372755"/>
            <a:ext cx="525853" cy="5258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56569" y="494958"/>
            <a:ext cx="398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СВЯЖИТЕСЬ С НАМИ</a:t>
            </a:r>
            <a:endParaRPr lang="en-GB" sz="3200" b="1" dirty="0">
              <a:solidFill>
                <a:srgbClr val="51296E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65303" y="1726424"/>
            <a:ext cx="391081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err="1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instagram.com</a:t>
            </a:r>
            <a:r>
              <a:rPr lang="en-US" dirty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/</a:t>
            </a:r>
            <a:r>
              <a:rPr lang="en-US" dirty="0" err="1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cilt_kazakhstan</a:t>
            </a:r>
            <a:endParaRPr lang="en-US" dirty="0">
              <a:solidFill>
                <a:srgbClr val="51296E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endParaRPr lang="en-US" dirty="0">
              <a:solidFill>
                <a:srgbClr val="51296E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65304" y="2464096"/>
            <a:ext cx="3418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facebook.com</a:t>
            </a:r>
            <a:r>
              <a:rPr lang="en-US" dirty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/cilt2017</a:t>
            </a:r>
          </a:p>
          <a:p>
            <a:endParaRPr lang="en-US" dirty="0">
              <a:solidFill>
                <a:srgbClr val="51296E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5303" y="3176503"/>
            <a:ext cx="3601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linkedin.com/company/</a:t>
            </a:r>
            <a:r>
              <a:rPr lang="en-US" dirty="0" err="1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ciltuk</a:t>
            </a:r>
            <a:endParaRPr lang="en-US" dirty="0">
              <a:solidFill>
                <a:srgbClr val="51296E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endParaRPr lang="en-US" dirty="0">
              <a:solidFill>
                <a:srgbClr val="51296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5304" y="4526919"/>
            <a:ext cx="3404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twitter.com</a:t>
            </a:r>
            <a:r>
              <a:rPr lang="en-US" dirty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/</a:t>
            </a:r>
            <a:r>
              <a:rPr lang="en-US" dirty="0" err="1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ciltuk</a:t>
            </a:r>
            <a:endParaRPr lang="en-US" dirty="0">
              <a:solidFill>
                <a:srgbClr val="51296E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endParaRPr lang="en-US" dirty="0">
              <a:solidFill>
                <a:srgbClr val="51296E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65303" y="3825528"/>
            <a:ext cx="327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plus.google.com</a:t>
            </a:r>
            <a:r>
              <a:rPr lang="en-US" dirty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/+</a:t>
            </a:r>
            <a:r>
              <a:rPr lang="en-US" dirty="0" err="1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ciltuk</a:t>
            </a:r>
            <a:endParaRPr lang="en-US" dirty="0">
              <a:solidFill>
                <a:srgbClr val="51296E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endParaRPr lang="en-US" dirty="0">
              <a:solidFill>
                <a:srgbClr val="51296E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65303" y="5239326"/>
            <a:ext cx="343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youtube.com</a:t>
            </a:r>
            <a:r>
              <a:rPr lang="en-US" dirty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/user/</a:t>
            </a:r>
            <a:r>
              <a:rPr lang="en-US" dirty="0" err="1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ciltmedia</a:t>
            </a:r>
            <a:endParaRPr lang="en-US" dirty="0">
              <a:solidFill>
                <a:srgbClr val="51296E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endParaRPr lang="en-US" dirty="0">
              <a:solidFill>
                <a:srgbClr val="51296E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6824" y="1252899"/>
            <a:ext cx="51331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Для получения дополнительной информации о поступлении звоните нам</a:t>
            </a:r>
            <a:r>
              <a:rPr lang="en-GB" sz="2000" b="1" dirty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:</a:t>
            </a:r>
          </a:p>
          <a:p>
            <a:endParaRPr lang="en-GB" sz="2000" b="1" dirty="0">
              <a:solidFill>
                <a:srgbClr val="51296E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r>
              <a:rPr lang="ru-RU" sz="2000" dirty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Филиал Королевского Института Логистики и Транспорта в Казахстане</a:t>
            </a:r>
            <a:endParaRPr lang="en-GB" sz="2000" dirty="0">
              <a:solidFill>
                <a:srgbClr val="51296E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r>
              <a:rPr lang="ru-RU" sz="2000" dirty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Республика Казахстан, 05</a:t>
            </a:r>
            <a:r>
              <a:rPr lang="fr-FR" sz="2000" dirty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0012,</a:t>
            </a:r>
          </a:p>
          <a:p>
            <a:r>
              <a:rPr lang="ru-RU" sz="2000" dirty="0" err="1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г.Алматы</a:t>
            </a:r>
            <a:r>
              <a:rPr lang="ru-RU" sz="2000" dirty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, </a:t>
            </a:r>
            <a:r>
              <a:rPr lang="ru-RU" sz="2000" dirty="0" err="1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ул.Шевченко</a:t>
            </a:r>
            <a:r>
              <a:rPr lang="ru-RU" sz="2000" dirty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 97, офис 2606</a:t>
            </a:r>
            <a:endParaRPr lang="en-GB" sz="2000" dirty="0">
              <a:solidFill>
                <a:srgbClr val="51296E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r>
              <a:rPr lang="en-GB" sz="2100" dirty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</a:p>
          <a:p>
            <a:r>
              <a:rPr lang="ru-RU" sz="2100" b="1" dirty="0" err="1" smtClean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Мерген</a:t>
            </a:r>
            <a:r>
              <a:rPr lang="ru-RU" sz="2100" b="1" dirty="0" smtClean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</a:p>
          <a:p>
            <a:r>
              <a:rPr lang="en-GB" sz="2100" b="1" dirty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T: +7 </a:t>
            </a:r>
            <a:r>
              <a:rPr lang="en-GB" sz="2100" b="1" dirty="0">
                <a:solidFill>
                  <a:srgbClr val="51296E"/>
                </a:solidFill>
                <a:latin typeface="Baghdad" charset="-78"/>
                <a:ea typeface="Baghdad" charset="-78"/>
                <a:cs typeface="Baghdad" charset="-78"/>
              </a:rPr>
              <a:t>(</a:t>
            </a:r>
            <a:r>
              <a:rPr lang="en-GB" sz="2100" b="1" dirty="0" smtClean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7</a:t>
            </a:r>
            <a:r>
              <a:rPr lang="ru-RU" sz="2100" b="1" dirty="0" smtClean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78</a:t>
            </a:r>
            <a:r>
              <a:rPr lang="en-GB" sz="2100" b="1" dirty="0" smtClean="0">
                <a:solidFill>
                  <a:srgbClr val="51296E"/>
                </a:solidFill>
                <a:latin typeface="Baghdad" charset="-78"/>
                <a:ea typeface="Baghdad" charset="-78"/>
                <a:cs typeface="Baghdad" charset="-78"/>
              </a:rPr>
              <a:t>)</a:t>
            </a:r>
            <a:r>
              <a:rPr lang="ru-RU" sz="2100" b="1" dirty="0" smtClean="0">
                <a:solidFill>
                  <a:srgbClr val="51296E"/>
                </a:solidFill>
                <a:latin typeface="Baghdad" charset="-78"/>
                <a:ea typeface="Baghdad" charset="-78"/>
                <a:cs typeface="Baghdad" charset="-78"/>
              </a:rPr>
              <a:t> 988 88 24</a:t>
            </a:r>
            <a:r>
              <a:rPr lang="en-GB" sz="2100" b="1" dirty="0" smtClean="0">
                <a:solidFill>
                  <a:srgbClr val="51296E"/>
                </a:solidFill>
                <a:latin typeface="Baghdad" charset="-78"/>
                <a:ea typeface="Baghdad" charset="-78"/>
                <a:cs typeface="Baghdad" charset="-78"/>
              </a:rPr>
              <a:t> </a:t>
            </a:r>
            <a:endParaRPr lang="en-GB" sz="2100" b="1" dirty="0">
              <a:solidFill>
                <a:srgbClr val="51296E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r>
              <a:rPr lang="en-GB" sz="2100" b="1" dirty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E: </a:t>
            </a:r>
            <a:r>
              <a:rPr lang="fr-FR" sz="2100" b="1" dirty="0" smtClean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mergen76</a:t>
            </a:r>
            <a:r>
              <a:rPr lang="en-GB" sz="2100" b="1" dirty="0" smtClean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@</a:t>
            </a:r>
            <a:r>
              <a:rPr lang="en-GB" sz="2100" b="1" dirty="0" err="1" smtClean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gmail.com</a:t>
            </a:r>
            <a:endParaRPr lang="en-GB" sz="2100" b="1" dirty="0">
              <a:solidFill>
                <a:srgbClr val="51296E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endParaRPr lang="fr-FR" sz="2100" b="1" dirty="0" smtClean="0">
              <a:solidFill>
                <a:srgbClr val="51296E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r>
              <a:rPr lang="ru-RU" sz="2100" b="1" dirty="0" err="1" smtClean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Айгуль</a:t>
            </a:r>
            <a:r>
              <a:rPr lang="ru-RU" sz="2100" b="1" dirty="0" smtClean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endParaRPr lang="en-GB" sz="2100" b="1" dirty="0">
              <a:solidFill>
                <a:srgbClr val="51296E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r>
              <a:rPr lang="en-GB" sz="2100" b="1" dirty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T: +7 </a:t>
            </a:r>
            <a:r>
              <a:rPr lang="en-GB" sz="2100" b="1" dirty="0">
                <a:solidFill>
                  <a:srgbClr val="51296E"/>
                </a:solidFill>
                <a:latin typeface="Baghdad" charset="-78"/>
                <a:ea typeface="Baghdad" charset="-78"/>
                <a:cs typeface="Baghdad" charset="-78"/>
              </a:rPr>
              <a:t>(</a:t>
            </a:r>
            <a:r>
              <a:rPr lang="en-GB" sz="2100" b="1" dirty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701</a:t>
            </a:r>
            <a:r>
              <a:rPr lang="en-GB" sz="2100" b="1" dirty="0">
                <a:solidFill>
                  <a:srgbClr val="51296E"/>
                </a:solidFill>
                <a:latin typeface="Baghdad" charset="-78"/>
                <a:ea typeface="Baghdad" charset="-78"/>
                <a:cs typeface="Baghdad" charset="-78"/>
              </a:rPr>
              <a:t>) </a:t>
            </a:r>
            <a:r>
              <a:rPr lang="en-GB" sz="2100" b="1" dirty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701 728 76 01</a:t>
            </a:r>
          </a:p>
          <a:p>
            <a:r>
              <a:rPr lang="en-GB" sz="2100" b="1" dirty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E: </a:t>
            </a:r>
            <a:r>
              <a:rPr lang="en-GB" sz="2100" b="1" dirty="0" err="1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kuanysheva.aigul@gmail.com</a:t>
            </a:r>
            <a:endParaRPr lang="en-GB" sz="2100" b="1" dirty="0">
              <a:solidFill>
                <a:srgbClr val="51296E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endParaRPr lang="en-GB" sz="2000" dirty="0">
              <a:solidFill>
                <a:srgbClr val="51296E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8" t="643" r="62537" b="48210"/>
          <a:stretch/>
        </p:blipFill>
        <p:spPr>
          <a:xfrm>
            <a:off x="-169635" y="2073790"/>
            <a:ext cx="4924354" cy="49062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25413" y="494958"/>
            <a:ext cx="2761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51296E"/>
                </a:solidFill>
                <a:latin typeface="Al Bayan Plain" charset="-78"/>
                <a:ea typeface="Al Bayan Plain" charset="-78"/>
                <a:cs typeface="Al Bayan Plain" charset="-78"/>
              </a:rPr>
              <a:t>WWW.CILT.KZ</a:t>
            </a:r>
          </a:p>
        </p:txBody>
      </p:sp>
      <p:sp>
        <p:nvSpPr>
          <p:cNvPr id="26" name="Chevron 25"/>
          <p:cNvSpPr/>
          <p:nvPr/>
        </p:nvSpPr>
        <p:spPr>
          <a:xfrm>
            <a:off x="3918917" y="611159"/>
            <a:ext cx="208612" cy="261272"/>
          </a:xfrm>
          <a:prstGeom prst="chevron">
            <a:avLst/>
          </a:prstGeom>
          <a:solidFill>
            <a:srgbClr val="C89A39"/>
          </a:solidFill>
          <a:ln>
            <a:solidFill>
              <a:srgbClr val="C89A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4124235" y="607250"/>
            <a:ext cx="208612" cy="261272"/>
          </a:xfrm>
          <a:prstGeom prst="chevron">
            <a:avLst/>
          </a:prstGeom>
          <a:solidFill>
            <a:srgbClr val="C89A39"/>
          </a:solidFill>
          <a:ln>
            <a:solidFill>
              <a:srgbClr val="C89A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6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2179234" cy="6858000"/>
          </a:xfrm>
          <a:prstGeom prst="rect">
            <a:avLst/>
          </a:prstGeom>
          <a:solidFill>
            <a:srgbClr val="EDEBEA"/>
          </a:solidFill>
          <a:ln>
            <a:solidFill>
              <a:srgbClr val="EDEB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491984"/>
              </a:solidFill>
            </a:endParaRPr>
          </a:p>
        </p:txBody>
      </p:sp>
      <p:sp>
        <p:nvSpPr>
          <p:cNvPr id="11" name="Diagonal Stripe 10"/>
          <p:cNvSpPr/>
          <p:nvPr/>
        </p:nvSpPr>
        <p:spPr>
          <a:xfrm rot="5400000">
            <a:off x="5699338" y="-478107"/>
            <a:ext cx="6017576" cy="6942216"/>
          </a:xfrm>
          <a:prstGeom prst="diagStripe">
            <a:avLst/>
          </a:prstGeom>
          <a:solidFill>
            <a:srgbClr val="C19F68"/>
          </a:solidFill>
          <a:ln>
            <a:solidFill>
              <a:srgbClr val="C19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 rot="10800000">
            <a:off x="5237018" y="-2"/>
            <a:ext cx="6954982" cy="4937761"/>
          </a:xfrm>
          <a:prstGeom prst="rtTriangle">
            <a:avLst/>
          </a:prstGeom>
          <a:solidFill>
            <a:srgbClr val="51296E"/>
          </a:solidFill>
          <a:ln>
            <a:solidFill>
              <a:srgbClr val="512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86" y="201821"/>
            <a:ext cx="3668205" cy="14108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337048"/>
            <a:ext cx="8877994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491984"/>
                </a:solidFill>
                <a:latin typeface="Calibri" charset="0"/>
                <a:ea typeface="Calibri" charset="0"/>
                <a:cs typeface="Calibri" charset="0"/>
              </a:rPr>
              <a:t>ПРИСОЕДИНЯЙТЕСЬ К НАМ </a:t>
            </a:r>
            <a:r>
              <a:rPr lang="ru-RU" sz="4400" b="1" dirty="0" smtClean="0">
                <a:solidFill>
                  <a:srgbClr val="491984"/>
                </a:solidFill>
                <a:latin typeface="Calibri" charset="0"/>
                <a:ea typeface="Calibri" charset="0"/>
                <a:cs typeface="Calibri" charset="0"/>
              </a:rPr>
              <a:t>СЕГОДНЯ</a:t>
            </a:r>
            <a:endParaRPr lang="ru-RU" sz="4400" b="1" dirty="0">
              <a:solidFill>
                <a:srgbClr val="491984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endParaRPr lang="fr-FR" sz="2500" b="1" dirty="0">
              <a:solidFill>
                <a:srgbClr val="491984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ru-RU" sz="2500" b="1" dirty="0" smtClean="0">
                <a:solidFill>
                  <a:srgbClr val="491984"/>
                </a:solidFill>
                <a:latin typeface="Calibri" charset="0"/>
                <a:ea typeface="Calibri" charset="0"/>
                <a:cs typeface="Calibri" charset="0"/>
              </a:rPr>
              <a:t>ПРОДВИГАЙТЕ </a:t>
            </a:r>
            <a:r>
              <a:rPr lang="ru-RU" sz="2500" b="1" dirty="0">
                <a:solidFill>
                  <a:srgbClr val="491984"/>
                </a:solidFill>
                <a:latin typeface="Calibri" charset="0"/>
                <a:ea typeface="Calibri" charset="0"/>
                <a:cs typeface="Calibri" charset="0"/>
              </a:rPr>
              <a:t>СВОЮ КАРЬЕРУ В ОБЛАСТИ ЛОГИСТИКИ И ТРАНСПОРТА</a:t>
            </a:r>
          </a:p>
        </p:txBody>
      </p:sp>
    </p:spTree>
    <p:extLst>
      <p:ext uri="{BB962C8B-B14F-4D97-AF65-F5344CB8AC3E}">
        <p14:creationId xmlns:p14="http://schemas.microsoft.com/office/powerpoint/2010/main" val="13722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1827" y="168024"/>
            <a:ext cx="7466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CILT </a:t>
            </a:r>
            <a:r>
              <a:rPr lang="en-US" sz="2400" b="1" dirty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Kazakhstan </a:t>
            </a:r>
            <a:r>
              <a:rPr lang="ru-RU" sz="2400" b="1" dirty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КазАТК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67391" y="857795"/>
            <a:ext cx="618172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>
                <a:solidFill>
                  <a:srgbClr val="270A5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Открытие филиала CILT </a:t>
            </a:r>
            <a:r>
              <a:rPr lang="ru-RU" sz="1400" dirty="0" err="1">
                <a:solidFill>
                  <a:srgbClr val="270A5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Kazakhstan</a:t>
            </a:r>
            <a:r>
              <a:rPr lang="ru-RU" sz="1400" dirty="0">
                <a:solidFill>
                  <a:srgbClr val="270A5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на базе КазАТК позволило внедрить обучение по международным образовательным программам британского института.</a:t>
            </a:r>
          </a:p>
          <a:p>
            <a:pPr algn="just">
              <a:spcAft>
                <a:spcPts val="600"/>
              </a:spcAft>
            </a:pPr>
            <a:r>
              <a:rPr lang="ru-RU" sz="1400" dirty="0">
                <a:solidFill>
                  <a:srgbClr val="270A5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Филиал предлагает молодым специалистам, инженерам, руководителям среднего и высшего звеньев курсы по получению профессионального образования в области транспорта и логистики с выдачей диплома международного уровня. </a:t>
            </a:r>
          </a:p>
          <a:p>
            <a:pPr algn="just"/>
            <a:r>
              <a:rPr lang="ru-RU" sz="1400" dirty="0">
                <a:solidFill>
                  <a:srgbClr val="270A5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Изучив отдельные модули, слушатели курсов могут получить международный сертификат CILT или международный диплом CILT в области логистики и транспорта.</a:t>
            </a:r>
          </a:p>
          <a:p>
            <a:pPr algn="just"/>
            <a:endParaRPr lang="kk-KZ" sz="500" dirty="0">
              <a:solidFill>
                <a:srgbClr val="270A5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kk-KZ" sz="1400" b="1" dirty="0">
                <a:solidFill>
                  <a:srgbClr val="0083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1400" b="1" dirty="0">
                <a:solidFill>
                  <a:srgbClr val="0083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настоящее время в КазАТК проводится подготовка к программам </a:t>
            </a:r>
            <a:r>
              <a:rPr lang="en-US" sz="1400" b="1" dirty="0">
                <a:solidFill>
                  <a:srgbClr val="0083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PhD </a:t>
            </a:r>
            <a:r>
              <a:rPr lang="kk-KZ" sz="1400" b="1" dirty="0">
                <a:solidFill>
                  <a:srgbClr val="0083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докторантуры и </a:t>
            </a:r>
            <a:r>
              <a:rPr lang="ru-RU" sz="1400" b="1" dirty="0">
                <a:solidFill>
                  <a:srgbClr val="0083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магистратуры в Англии через CILT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62778" y="4544616"/>
            <a:ext cx="50863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70A5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Международный сертификат CILT </a:t>
            </a:r>
          </a:p>
          <a:p>
            <a:pPr algn="just"/>
            <a:r>
              <a:rPr lang="ru-RU" sz="1400" dirty="0">
                <a:solidFill>
                  <a:srgbClr val="270A5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области логистики и транспорта - это программа профессионального обучения, разработанная с целью создания прочной базы знаний в области транспортной системы, а также развития управленческих навыков менеджеров.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7650" y="4351288"/>
            <a:ext cx="655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70A5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Международный Диплом CILT</a:t>
            </a:r>
            <a:r>
              <a:rPr lang="ru-RU" sz="1400" dirty="0">
                <a:solidFill>
                  <a:srgbClr val="270A5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dirty="0">
                <a:solidFill>
                  <a:srgbClr val="270A5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области логистики и транспорта - это программа профессионального обучения, разработанная с целью создания прочной базы знаний в области транспортной системы, оперативного и стратегического управления, а также развития управленческих навыков </a:t>
            </a:r>
            <a:r>
              <a:rPr lang="ru-RU" sz="1400" dirty="0" err="1">
                <a:solidFill>
                  <a:srgbClr val="270A5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бизнес-лидеров</a:t>
            </a:r>
            <a:r>
              <a:rPr lang="ru-RU" sz="1400" dirty="0">
                <a:solidFill>
                  <a:srgbClr val="270A5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руководителей, первых руководителей и потенциальных руководителей среднего звена.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D3FB1E2-54FD-41E4-9A36-93ABB42516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474" y="1528772"/>
            <a:ext cx="2959275" cy="2084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8457" y="1941571"/>
            <a:ext cx="2093616" cy="2962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665382" y="644914"/>
            <a:ext cx="364646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00" b="1" dirty="0">
                <a:solidFill>
                  <a:srgbClr val="0083F0"/>
                </a:solidFill>
                <a:ea typeface="ＭＳ Ｐゴシック" panose="020B0600070205080204" pitchFamily="34" charset="-128"/>
              </a:rPr>
              <a:t>АО «КазАТК» получил официальную лицензию для проведение курсов CILT, начиная с отдельных модулей до уровня Диплома международного образца </a:t>
            </a:r>
          </a:p>
        </p:txBody>
      </p:sp>
      <p:pic>
        <p:nvPicPr>
          <p:cNvPr id="17" name="Picture 2" descr="https://www.kazatk.kz/img/banerkz.jpg"/>
          <p:cNvPicPr>
            <a:picLocks noChangeAspect="1" noChangeArrowheads="1"/>
          </p:cNvPicPr>
          <p:nvPr/>
        </p:nvPicPr>
        <p:blipFill>
          <a:blip r:embed="rId4" cstate="print"/>
          <a:srcRect l="1935" t="10527" r="75945" b="18421"/>
          <a:stretch>
            <a:fillRect/>
          </a:stretch>
        </p:blipFill>
        <p:spPr bwMode="auto">
          <a:xfrm>
            <a:off x="582147" y="638265"/>
            <a:ext cx="1047610" cy="819060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458439" y="1524090"/>
            <a:ext cx="4981319" cy="8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38A1BE05-25F4-4E5A-9738-32EE2A2A4535}"/>
              </a:ext>
            </a:extLst>
          </p:cNvPr>
          <p:cNvGrpSpPr/>
          <p:nvPr/>
        </p:nvGrpSpPr>
        <p:grpSpPr>
          <a:xfrm>
            <a:off x="11437939" y="5954099"/>
            <a:ext cx="583322" cy="469041"/>
            <a:chOff x="11437939" y="6364015"/>
            <a:chExt cx="583322" cy="469041"/>
          </a:xfrm>
        </p:grpSpPr>
        <p:sp>
          <p:nvSpPr>
            <p:cNvPr id="19" name="Семиугольник 18">
              <a:extLst>
                <a:ext uri="{FF2B5EF4-FFF2-40B4-BE49-F238E27FC236}">
                  <a16:creationId xmlns:a16="http://schemas.microsoft.com/office/drawing/2014/main" xmlns="" id="{691790BC-90E5-48B2-841D-D1B88E11BD79}"/>
                </a:ext>
              </a:extLst>
            </p:cNvPr>
            <p:cNvSpPr/>
            <p:nvPr/>
          </p:nvSpPr>
          <p:spPr>
            <a:xfrm>
              <a:off x="11437939" y="6364015"/>
              <a:ext cx="481548" cy="469040"/>
            </a:xfrm>
            <a:prstGeom prst="heptagon">
              <a:avLst/>
            </a:prstGeom>
            <a:solidFill>
              <a:srgbClr val="0083F0"/>
            </a:solidFill>
            <a:ln>
              <a:solidFill>
                <a:srgbClr val="0083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емиугольник 19">
              <a:extLst>
                <a:ext uri="{FF2B5EF4-FFF2-40B4-BE49-F238E27FC236}">
                  <a16:creationId xmlns:a16="http://schemas.microsoft.com/office/drawing/2014/main" xmlns="" id="{E0593197-3499-4536-9D0E-717C67B2A39C}"/>
                </a:ext>
              </a:extLst>
            </p:cNvPr>
            <p:cNvSpPr/>
            <p:nvPr/>
          </p:nvSpPr>
          <p:spPr>
            <a:xfrm>
              <a:off x="11552257" y="6364016"/>
              <a:ext cx="469004" cy="469040"/>
            </a:xfrm>
            <a:prstGeom prst="heptagon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1</a:t>
              </a:r>
              <a:endParaRPr lang="ru-RU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7671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293" y="1539988"/>
            <a:ext cx="4402903" cy="3698439"/>
          </a:xfrm>
          <a:prstGeom prst="rect">
            <a:avLst/>
          </a:prstGeom>
        </p:spPr>
      </p:pic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371959" y="93010"/>
            <a:ext cx="677275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157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B79164"/>
                </a:solidFill>
                <a:latin typeface="Cambria" charset="0"/>
                <a:ea typeface="Cambria" charset="0"/>
                <a:cs typeface="Cambria" charset="0"/>
              </a:rPr>
              <a:t>История </a:t>
            </a:r>
            <a:r>
              <a:rPr lang="ru-RU" sz="3600" b="1" dirty="0">
                <a:solidFill>
                  <a:srgbClr val="B79164"/>
                </a:solidFill>
                <a:latin typeface="Cambria" charset="0"/>
                <a:ea typeface="Cambria" charset="0"/>
                <a:cs typeface="Cambria" charset="0"/>
              </a:rPr>
              <a:t>CILT</a:t>
            </a:r>
            <a:r>
              <a:rPr lang="ru-RU" sz="3600" b="1" dirty="0" smtClean="0">
                <a:solidFill>
                  <a:srgbClr val="B79164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endParaRPr lang="en-US" sz="3600" b="1" dirty="0">
              <a:solidFill>
                <a:srgbClr val="B79164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959" y="1265548"/>
            <a:ext cx="67727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solidFill>
                  <a:srgbClr val="51296D"/>
                </a:solidFill>
                <a:latin typeface="Baghdad" charset="-78"/>
                <a:ea typeface="Baghdad" charset="-78"/>
                <a:cs typeface="Baghdad" charset="-78"/>
              </a:rPr>
              <a:t>В 1919 году из-за неудачно организованной перевозки грузов и нерационального использования транспортных средств во время </a:t>
            </a:r>
            <a:r>
              <a:rPr lang="fr-FR" b="1" dirty="0" smtClean="0">
                <a:solidFill>
                  <a:srgbClr val="51296D"/>
                </a:solidFill>
                <a:latin typeface="Baghdad" charset="-78"/>
                <a:ea typeface="Baghdad" charset="-78"/>
                <a:cs typeface="Baghdad" charset="-78"/>
              </a:rPr>
              <a:t>I</a:t>
            </a:r>
            <a:r>
              <a:rPr lang="ru-RU" b="1" dirty="0" smtClean="0">
                <a:solidFill>
                  <a:srgbClr val="51296D"/>
                </a:solidFill>
                <a:latin typeface="Baghdad" charset="-78"/>
                <a:ea typeface="Baghdad" charset="-78"/>
                <a:cs typeface="Baghdad" charset="-78"/>
              </a:rPr>
              <a:t> М.В., </a:t>
            </a:r>
            <a:r>
              <a:rPr lang="ru-RU" b="1" dirty="0">
                <a:solidFill>
                  <a:srgbClr val="51296D"/>
                </a:solidFill>
                <a:latin typeface="Baghdad" charset="-78"/>
                <a:ea typeface="Baghdad" charset="-78"/>
                <a:cs typeface="Baghdad" charset="-78"/>
              </a:rPr>
              <a:t>группой транспортных специалистов, которые решили изменить мир логистики и транспорта </a:t>
            </a:r>
            <a:r>
              <a:rPr lang="ru-RU" b="1" dirty="0" smtClean="0">
                <a:solidFill>
                  <a:srgbClr val="51296D"/>
                </a:solidFill>
                <a:latin typeface="Baghdad" charset="-78"/>
                <a:ea typeface="Baghdad" charset="-78"/>
                <a:cs typeface="Baghdad" charset="-78"/>
              </a:rPr>
              <a:t>был </a:t>
            </a:r>
            <a:r>
              <a:rPr lang="ru-RU" b="1" dirty="0">
                <a:solidFill>
                  <a:srgbClr val="51296D"/>
                </a:solidFill>
                <a:latin typeface="Baghdad" charset="-78"/>
                <a:ea typeface="Baghdad" charset="-78"/>
                <a:cs typeface="Baghdad" charset="-78"/>
              </a:rPr>
              <a:t>основан</a:t>
            </a:r>
            <a:r>
              <a:rPr lang="ru-RU" b="1" dirty="0" smtClean="0">
                <a:solidFill>
                  <a:srgbClr val="51296D"/>
                </a:solidFill>
                <a:latin typeface="Baghdad" charset="-78"/>
                <a:ea typeface="Baghdad" charset="-78"/>
                <a:cs typeface="Baghdad" charset="-78"/>
              </a:rPr>
              <a:t> Институт </a:t>
            </a:r>
            <a:r>
              <a:rPr lang="ru-RU" b="1" dirty="0">
                <a:solidFill>
                  <a:srgbClr val="51296D"/>
                </a:solidFill>
                <a:latin typeface="Baghdad" charset="-78"/>
                <a:ea typeface="Baghdad" charset="-78"/>
                <a:cs typeface="Baghdad" charset="-78"/>
              </a:rPr>
              <a:t>логистики и </a:t>
            </a:r>
            <a:r>
              <a:rPr lang="ru-RU" b="1" dirty="0" smtClean="0">
                <a:solidFill>
                  <a:srgbClr val="51296D"/>
                </a:solidFill>
                <a:latin typeface="Baghdad" charset="-78"/>
                <a:ea typeface="Baghdad" charset="-78"/>
                <a:cs typeface="Baghdad" charset="-78"/>
              </a:rPr>
              <a:t>транспорта.</a:t>
            </a:r>
          </a:p>
          <a:p>
            <a:pPr marL="742950" lvl="1" indent="-285750"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51296D"/>
                </a:solidFill>
                <a:latin typeface="Baghdad" charset="-78"/>
                <a:ea typeface="Baghdad" charset="-78"/>
                <a:cs typeface="Baghdad" charset="-78"/>
              </a:rPr>
              <a:t>Повышение эффективности транспорта</a:t>
            </a:r>
          </a:p>
          <a:p>
            <a:pPr marL="742950" lvl="1" indent="-285750"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51296D"/>
                </a:solidFill>
                <a:latin typeface="Baghdad" charset="-78"/>
                <a:ea typeface="Baghdad" charset="-78"/>
                <a:cs typeface="Baghdad" charset="-78"/>
              </a:rPr>
              <a:t>Обеспечение транспортной интеграции</a:t>
            </a:r>
          </a:p>
          <a:p>
            <a:pPr marL="742950" lvl="1" indent="-285750"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51296D"/>
                </a:solidFill>
                <a:latin typeface="Baghdad" charset="-78"/>
                <a:ea typeface="Baghdad" charset="-78"/>
                <a:cs typeface="Baghdad" charset="-78"/>
              </a:rPr>
              <a:t>Подготовка специалистов в транспортно-логистической отрасли</a:t>
            </a:r>
          </a:p>
          <a:p>
            <a:pPr algn="just">
              <a:defRPr/>
            </a:pPr>
            <a:r>
              <a:rPr lang="ru-RU" b="1" dirty="0" smtClean="0">
                <a:solidFill>
                  <a:srgbClr val="51296D"/>
                </a:solidFill>
                <a:latin typeface="Baghdad" charset="-78"/>
                <a:ea typeface="Baghdad" charset="-78"/>
                <a:cs typeface="Baghdad" charset="-78"/>
              </a:rPr>
              <a:t>В 1926 году институт получил </a:t>
            </a:r>
            <a:r>
              <a:rPr lang="ru-RU" b="1" dirty="0">
                <a:solidFill>
                  <a:srgbClr val="51296D"/>
                </a:solidFill>
                <a:latin typeface="Baghdad" charset="-78"/>
                <a:ea typeface="Baghdad" charset="-78"/>
                <a:cs typeface="Baghdad" charset="-78"/>
              </a:rPr>
              <a:t>Королевский </a:t>
            </a:r>
            <a:r>
              <a:rPr lang="ru-RU" b="1" dirty="0" smtClean="0">
                <a:solidFill>
                  <a:srgbClr val="51296D"/>
                </a:solidFill>
                <a:latin typeface="Baghdad" charset="-78"/>
                <a:ea typeface="Baghdad" charset="-78"/>
                <a:cs typeface="Baghdad" charset="-78"/>
              </a:rPr>
              <a:t>статус от короля Джорджа </a:t>
            </a:r>
            <a:r>
              <a:rPr lang="fr-FR" b="1" dirty="0">
                <a:solidFill>
                  <a:srgbClr val="51296D"/>
                </a:solidFill>
                <a:latin typeface="Baghdad" charset="-78"/>
                <a:ea typeface="Baghdad" charset="-78"/>
                <a:cs typeface="Baghdad" charset="-78"/>
              </a:rPr>
              <a:t>V</a:t>
            </a:r>
            <a:r>
              <a:rPr lang="ru-RU" b="1" dirty="0" smtClean="0">
                <a:solidFill>
                  <a:srgbClr val="51296D"/>
                </a:solidFill>
                <a:latin typeface="Baghdad" charset="-78"/>
                <a:ea typeface="Baghdad" charset="-78"/>
                <a:cs typeface="Baghdad" charset="-78"/>
              </a:rPr>
              <a:t>.</a:t>
            </a:r>
          </a:p>
          <a:p>
            <a:pPr algn="just">
              <a:defRPr/>
            </a:pPr>
            <a:r>
              <a:rPr lang="ru-RU" b="1" dirty="0" smtClean="0">
                <a:solidFill>
                  <a:srgbClr val="51296D"/>
                </a:solidFill>
                <a:latin typeface="Baghdad" charset="-78"/>
                <a:ea typeface="Baghdad" charset="-78"/>
                <a:cs typeface="Baghdad" charset="-78"/>
              </a:rPr>
              <a:t>В 1971 году звание Королевского института транспорта им. Королевы Елизаветы </a:t>
            </a:r>
            <a:r>
              <a:rPr lang="fr-FR" b="1" dirty="0" err="1" smtClean="0">
                <a:solidFill>
                  <a:srgbClr val="51296D"/>
                </a:solidFill>
                <a:latin typeface="Baghdad" charset="-78"/>
                <a:ea typeface="Baghdad" charset="-78"/>
                <a:cs typeface="Baghdad" charset="-78"/>
              </a:rPr>
              <a:t>ll</a:t>
            </a:r>
            <a:r>
              <a:rPr lang="ru-RU" b="1" dirty="0" smtClean="0">
                <a:solidFill>
                  <a:srgbClr val="51296D"/>
                </a:solidFill>
                <a:latin typeface="Baghdad" charset="-78"/>
                <a:ea typeface="Baghdad" charset="-78"/>
                <a:cs typeface="Baghdad" charset="-78"/>
              </a:rPr>
              <a:t>.</a:t>
            </a:r>
            <a:endParaRPr lang="ru-RU" b="1" dirty="0">
              <a:solidFill>
                <a:srgbClr val="51296D"/>
              </a:solidFill>
              <a:latin typeface="Baghdad" charset="-78"/>
              <a:ea typeface="Baghdad" charset="-78"/>
              <a:cs typeface="Baghdad" charset="-78"/>
            </a:endParaRPr>
          </a:p>
          <a:p>
            <a:pPr algn="just">
              <a:defRPr/>
            </a:pPr>
            <a:r>
              <a:rPr lang="ru-RU" b="1" dirty="0" smtClean="0">
                <a:solidFill>
                  <a:srgbClr val="51296D"/>
                </a:solidFill>
                <a:latin typeface="Baghdad" charset="-78"/>
                <a:ea typeface="Baghdad" charset="-78"/>
                <a:cs typeface="Baghdad" charset="-78"/>
              </a:rPr>
              <a:t>2001 год соединение двух областей и образование Королевского института логистики и транспорта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43" y="246308"/>
            <a:ext cx="2174654" cy="8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9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174625"/>
            <a:ext cx="8428037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Прямоугольник 6"/>
          <p:cNvSpPr>
            <a:spLocks noChangeArrowheads="1"/>
          </p:cNvSpPr>
          <p:nvPr/>
        </p:nvSpPr>
        <p:spPr bwMode="auto">
          <a:xfrm>
            <a:off x="200025" y="4570413"/>
            <a:ext cx="105251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711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711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711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711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711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charset="2"/>
              <a:buChar char="Ø"/>
            </a:pPr>
            <a:r>
              <a:rPr lang="en-US" altLang="x-none" sz="2000" b="1" i="1">
                <a:solidFill>
                  <a:srgbClr val="000046"/>
                </a:solidFill>
                <a:ea typeface="Times New Roman" charset="0"/>
                <a:cs typeface="Times New Roman" charset="0"/>
              </a:rPr>
              <a:t>CILT </a:t>
            </a:r>
            <a:r>
              <a:rPr lang="ru-RU" altLang="x-none" sz="2000" b="1" i="1">
                <a:solidFill>
                  <a:srgbClr val="000046"/>
                </a:solidFill>
                <a:ea typeface="Times New Roman" charset="0"/>
                <a:cs typeface="Times New Roman" charset="0"/>
              </a:rPr>
              <a:t>имеет более 76 представительств в 35 странах мира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charset="2"/>
              <a:buChar char="Ø"/>
            </a:pPr>
            <a:endParaRPr lang="ru-RU" altLang="x-none" sz="700" b="1" i="1">
              <a:solidFill>
                <a:srgbClr val="00004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charset="2"/>
              <a:buChar char="Ø"/>
            </a:pPr>
            <a:r>
              <a:rPr lang="ru-RU" altLang="x-none" sz="2000" b="1" i="1">
                <a:solidFill>
                  <a:srgbClr val="000046"/>
                </a:solidFill>
              </a:rPr>
              <a:t>CILT </a:t>
            </a:r>
            <a:r>
              <a:rPr lang="ru-RU" altLang="x-none" sz="2000" b="1" i="1">
                <a:solidFill>
                  <a:srgbClr val="000046"/>
                </a:solidFill>
                <a:ea typeface="Times New Roman" charset="0"/>
                <a:cs typeface="Times New Roman" charset="0"/>
              </a:rPr>
              <a:t>имеет</a:t>
            </a:r>
            <a:r>
              <a:rPr lang="ru-RU" altLang="x-none" sz="2000" b="1" i="1">
                <a:solidFill>
                  <a:srgbClr val="000046"/>
                </a:solidFill>
              </a:rPr>
              <a:t> более чем 33 000 активных членов в странах по всему миру.</a:t>
            </a:r>
          </a:p>
        </p:txBody>
      </p:sp>
      <p:pic>
        <p:nvPicPr>
          <p:cNvPr id="2355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2700"/>
            <a:ext cx="92233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87313" y="1931988"/>
            <a:ext cx="4937125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711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711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711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711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711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charset="2"/>
              <a:buChar char="Ø"/>
            </a:pPr>
            <a:r>
              <a:rPr lang="en-US" altLang="x-none" sz="2000" b="1" i="1">
                <a:solidFill>
                  <a:srgbClr val="000046"/>
                </a:solidFill>
                <a:ea typeface="Times New Roman" charset="0"/>
                <a:cs typeface="Times New Roman" charset="0"/>
              </a:rPr>
              <a:t>CILT Kazakhstan </a:t>
            </a:r>
            <a:r>
              <a:rPr lang="ru-RU" altLang="x-none" sz="2000" b="1" i="1">
                <a:solidFill>
                  <a:srgbClr val="000046"/>
                </a:solidFill>
                <a:ea typeface="Times New Roman" charset="0"/>
                <a:cs typeface="Times New Roman" charset="0"/>
              </a:rPr>
              <a:t>получила аккредитацию в июне 2017 года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charset="2"/>
              <a:buChar char="Ø"/>
            </a:pPr>
            <a:endParaRPr lang="ru-RU" altLang="x-none" sz="700" b="1" i="1">
              <a:solidFill>
                <a:srgbClr val="00004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charset="2"/>
              <a:buChar char="Ø"/>
            </a:pPr>
            <a:r>
              <a:rPr lang="ru-RU" altLang="x-none" sz="2000" b="1" i="1">
                <a:solidFill>
                  <a:srgbClr val="000046"/>
                </a:solidFill>
              </a:rPr>
              <a:t>Деятельность CILT </a:t>
            </a:r>
            <a:r>
              <a:rPr lang="en-US" altLang="x-none" sz="2000" b="1" i="1">
                <a:solidFill>
                  <a:srgbClr val="000046"/>
                </a:solidFill>
                <a:ea typeface="Times New Roman" charset="0"/>
                <a:cs typeface="Times New Roman" charset="0"/>
              </a:rPr>
              <a:t>Kazakhstan </a:t>
            </a:r>
            <a:r>
              <a:rPr lang="ru-RU" altLang="x-none" sz="2000" b="1" i="1">
                <a:solidFill>
                  <a:srgbClr val="000046"/>
                </a:solidFill>
                <a:ea typeface="Times New Roman" charset="0"/>
                <a:cs typeface="Times New Roman" charset="0"/>
              </a:rPr>
              <a:t>осуществляется: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x-none" sz="2000" b="1" i="1">
                <a:solidFill>
                  <a:srgbClr val="000046"/>
                </a:solidFill>
              </a:rPr>
              <a:t>     - в г. Алматы на базе КазАТК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x-none" sz="2000" b="1" i="1">
                <a:solidFill>
                  <a:srgbClr val="000046"/>
                </a:solidFill>
              </a:rPr>
              <a:t>     - в г. Астана</a:t>
            </a:r>
          </a:p>
        </p:txBody>
      </p:sp>
    </p:spTree>
    <p:extLst>
      <p:ext uri="{BB962C8B-B14F-4D97-AF65-F5344CB8AC3E}">
        <p14:creationId xmlns:p14="http://schemas.microsoft.com/office/powerpoint/2010/main" val="116530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842750" y="6338888"/>
            <a:ext cx="29527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1203C7-3130-3443-AF92-C9DE272E6D9E}" type="slidenum">
              <a:rPr lang="en-US" altLang="x-none" sz="12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1444625" y="293688"/>
            <a:ext cx="341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1600" b="1">
                <a:solidFill>
                  <a:srgbClr val="996600"/>
                </a:solidFill>
                <a:latin typeface="Arial" charset="0"/>
              </a:rPr>
              <a:t>Королевский институт логистики и транспорта (CILT)</a:t>
            </a:r>
          </a:p>
        </p:txBody>
      </p:sp>
      <p:pic>
        <p:nvPicPr>
          <p:cNvPr id="24579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19063"/>
            <a:ext cx="116363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7335838" y="44450"/>
            <a:ext cx="3244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1800" b="1"/>
              <a:t>Корпоративные партнёры </a:t>
            </a:r>
            <a:r>
              <a:rPr lang="en-US" altLang="x-none" sz="1800" b="1"/>
              <a:t>CILT</a:t>
            </a:r>
            <a:endParaRPr lang="ru-RU" altLang="x-none" sz="1800" b="1"/>
          </a:p>
        </p:txBody>
      </p:sp>
      <p:sp>
        <p:nvSpPr>
          <p:cNvPr id="24581" name="Прямоугольник 3"/>
          <p:cNvSpPr>
            <a:spLocks noChangeArrowheads="1"/>
          </p:cNvSpPr>
          <p:nvPr/>
        </p:nvSpPr>
        <p:spPr bwMode="auto">
          <a:xfrm>
            <a:off x="69850" y="1427163"/>
            <a:ext cx="55991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711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711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711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711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711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charset="2"/>
              <a:buChar char="ü"/>
            </a:pPr>
            <a:r>
              <a:rPr lang="ru-RU" altLang="x-none" sz="1600" b="1" i="1">
                <a:solidFill>
                  <a:srgbClr val="000046"/>
                </a:solidFill>
                <a:latin typeface="Arial" charset="0"/>
              </a:rPr>
              <a:t>Является ведущим профессиональным органом в Англии и в странах Европы по логистике, транспорту и комплексному управлению цепочками поставок</a:t>
            </a:r>
            <a:endParaRPr lang="en-US" altLang="x-none" sz="1600" b="1" i="1">
              <a:solidFill>
                <a:srgbClr val="000046"/>
              </a:solidFill>
              <a:latin typeface="Arial" charset="0"/>
            </a:endParaRPr>
          </a:p>
        </p:txBody>
      </p:sp>
      <p:sp>
        <p:nvSpPr>
          <p:cNvPr id="24582" name="TextBox 25"/>
          <p:cNvSpPr txBox="1">
            <a:spLocks noChangeArrowheads="1"/>
          </p:cNvSpPr>
          <p:nvPr/>
        </p:nvSpPr>
        <p:spPr bwMode="auto">
          <a:xfrm>
            <a:off x="923925" y="2692400"/>
            <a:ext cx="323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1800" b="1"/>
              <a:t>Академические партнеры </a:t>
            </a:r>
            <a:r>
              <a:rPr lang="en-US" altLang="x-none" sz="1800" b="1"/>
              <a:t>CILT</a:t>
            </a:r>
            <a:endParaRPr lang="ru-RU" altLang="x-none" sz="1800" b="1"/>
          </a:p>
        </p:txBody>
      </p:sp>
      <p:pic>
        <p:nvPicPr>
          <p:cNvPr id="24583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2163"/>
            <a:ext cx="600710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4810125"/>
            <a:ext cx="825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4903788"/>
            <a:ext cx="1065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Овал 15"/>
          <p:cNvSpPr>
            <a:spLocks noChangeArrowheads="1"/>
          </p:cNvSpPr>
          <p:nvPr/>
        </p:nvSpPr>
        <p:spPr bwMode="auto">
          <a:xfrm>
            <a:off x="7059613" y="2554288"/>
            <a:ext cx="552450" cy="37465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ru-RU" altLang="x-none" sz="1200">
              <a:latin typeface="Arial" charset="0"/>
              <a:ea typeface="ＭＳ Ｐゴシック" charset="-128"/>
            </a:endParaRPr>
          </a:p>
        </p:txBody>
      </p:sp>
      <p:pic>
        <p:nvPicPr>
          <p:cNvPr id="2458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163"/>
            <a:ext cx="6118225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5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32"/>
          <p:cNvGrpSpPr>
            <a:grpSpLocks/>
          </p:cNvGrpSpPr>
          <p:nvPr/>
        </p:nvGrpSpPr>
        <p:grpSpPr bwMode="auto">
          <a:xfrm>
            <a:off x="212035" y="185528"/>
            <a:ext cx="11653282" cy="5330497"/>
            <a:chOff x="53610" y="810243"/>
            <a:chExt cx="8942638" cy="767718"/>
          </a:xfrm>
        </p:grpSpPr>
        <p:sp>
          <p:nvSpPr>
            <p:cNvPr id="57" name="TextBox 1"/>
            <p:cNvSpPr txBox="1">
              <a:spLocks noChangeArrowheads="1"/>
            </p:cNvSpPr>
            <p:nvPr/>
          </p:nvSpPr>
          <p:spPr bwMode="auto">
            <a:xfrm>
              <a:off x="821502" y="810243"/>
              <a:ext cx="7786743" cy="664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kk-KZ" sz="2400" b="1" dirty="0">
                  <a:solidFill>
                    <a:srgbClr val="996600"/>
                  </a:solidFill>
                  <a:ea typeface="ＭＳ Ｐゴシック" panose="020B0600070205080204" pitchFamily="34" charset="-128"/>
                </a:rPr>
                <a:t>Квалификации для профессионального развития</a:t>
              </a:r>
            </a:p>
          </p:txBody>
        </p:sp>
        <p:sp>
          <p:nvSpPr>
            <p:cNvPr id="58" name="Выноска со стрелкой вниз 2"/>
            <p:cNvSpPr/>
            <p:nvPr/>
          </p:nvSpPr>
          <p:spPr>
            <a:xfrm>
              <a:off x="214282" y="906722"/>
              <a:ext cx="1285884" cy="232176"/>
            </a:xfrm>
            <a:prstGeom prst="downArrowCallou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Уровень 1</a:t>
              </a:r>
            </a:p>
          </p:txBody>
        </p:sp>
        <p:sp>
          <p:nvSpPr>
            <p:cNvPr id="59" name="Выноска со стрелкой вниз 3"/>
            <p:cNvSpPr/>
            <p:nvPr/>
          </p:nvSpPr>
          <p:spPr>
            <a:xfrm>
              <a:off x="1643042" y="906722"/>
              <a:ext cx="1285884" cy="232176"/>
            </a:xfrm>
            <a:prstGeom prst="downArrowCallou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Уровень 2</a:t>
              </a:r>
            </a:p>
          </p:txBody>
        </p:sp>
        <p:sp>
          <p:nvSpPr>
            <p:cNvPr id="60" name="Выноска со стрелкой вниз 4"/>
            <p:cNvSpPr/>
            <p:nvPr/>
          </p:nvSpPr>
          <p:spPr>
            <a:xfrm>
              <a:off x="3214678" y="906722"/>
              <a:ext cx="1285884" cy="232176"/>
            </a:xfrm>
            <a:prstGeom prst="downArrowCallou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Уровень 3</a:t>
              </a:r>
            </a:p>
          </p:txBody>
        </p:sp>
        <p:sp>
          <p:nvSpPr>
            <p:cNvPr id="61" name="Выноска со стрелкой вниз 5"/>
            <p:cNvSpPr/>
            <p:nvPr/>
          </p:nvSpPr>
          <p:spPr>
            <a:xfrm>
              <a:off x="4714874" y="906722"/>
              <a:ext cx="1285884" cy="232176"/>
            </a:xfrm>
            <a:prstGeom prst="downArrowCallou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Уровень 4</a:t>
              </a:r>
            </a:p>
          </p:txBody>
        </p:sp>
        <p:sp>
          <p:nvSpPr>
            <p:cNvPr id="62" name="Выноска со стрелкой вниз 6"/>
            <p:cNvSpPr/>
            <p:nvPr/>
          </p:nvSpPr>
          <p:spPr>
            <a:xfrm>
              <a:off x="6143634" y="906722"/>
              <a:ext cx="1285884" cy="232176"/>
            </a:xfrm>
            <a:prstGeom prst="downArrowCallou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Уровень 5</a:t>
              </a:r>
            </a:p>
          </p:txBody>
        </p:sp>
        <p:sp>
          <p:nvSpPr>
            <p:cNvPr id="63" name="Выноска со стрелкой вниз 7"/>
            <p:cNvSpPr/>
            <p:nvPr/>
          </p:nvSpPr>
          <p:spPr>
            <a:xfrm>
              <a:off x="7572394" y="906722"/>
              <a:ext cx="1285884" cy="232176"/>
            </a:xfrm>
            <a:prstGeom prst="downArrowCallou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Уровень 6</a:t>
              </a:r>
            </a:p>
          </p:txBody>
        </p:sp>
        <p:sp>
          <p:nvSpPr>
            <p:cNvPr id="64" name="TextBox 10"/>
            <p:cNvSpPr txBox="1">
              <a:spLocks noChangeArrowheads="1"/>
            </p:cNvSpPr>
            <p:nvPr/>
          </p:nvSpPr>
          <p:spPr bwMode="auto">
            <a:xfrm>
              <a:off x="53610" y="1174584"/>
              <a:ext cx="1501451" cy="3546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kk-KZ" sz="1400" b="1" dirty="0">
                  <a:solidFill>
                    <a:srgbClr val="000046"/>
                  </a:solidFill>
                  <a:ea typeface="ＭＳ Ｐゴシック" panose="020B0600070205080204" pitchFamily="34" charset="-128"/>
                </a:rPr>
                <a:t>Разработан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kk-KZ" sz="1400" b="1" dirty="0" err="1">
                  <a:solidFill>
                    <a:srgbClr val="000046"/>
                  </a:solidFill>
                  <a:ea typeface="ＭＳ Ｐゴシック" panose="020B0600070205080204" pitchFamily="34" charset="-128"/>
                </a:rPr>
                <a:t>ный</a:t>
              </a:r>
              <a:r>
                <a:rPr lang="ru-RU" altLang="kk-KZ" sz="1400" b="1" dirty="0">
                  <a:solidFill>
                    <a:srgbClr val="000046"/>
                  </a:solidFill>
                  <a:ea typeface="ＭＳ Ｐゴシック" panose="020B0600070205080204" pitchFamily="34" charset="-128"/>
                </a:rPr>
                <a:t> в качестве начального уровня. Вводный курс логистики и транспорта, для всех работников всех профессии, работающих в логистических компаниях</a:t>
              </a:r>
            </a:p>
          </p:txBody>
        </p:sp>
        <p:sp>
          <p:nvSpPr>
            <p:cNvPr id="65" name="TextBox 11"/>
            <p:cNvSpPr txBox="1">
              <a:spLocks noChangeArrowheads="1"/>
            </p:cNvSpPr>
            <p:nvPr/>
          </p:nvSpPr>
          <p:spPr bwMode="auto">
            <a:xfrm>
              <a:off x="1652528" y="1174584"/>
              <a:ext cx="1446090" cy="40337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kk-KZ" sz="1600" b="1" dirty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Вводный уровень квалификации для тех, кто желает свои первые шаги по карьерной лестнице и новых участников сектора</a:t>
              </a:r>
            </a:p>
          </p:txBody>
        </p:sp>
        <p:sp>
          <p:nvSpPr>
            <p:cNvPr id="66" name="TextBox 12"/>
            <p:cNvSpPr txBox="1">
              <a:spLocks noChangeArrowheads="1"/>
            </p:cNvSpPr>
            <p:nvPr/>
          </p:nvSpPr>
          <p:spPr bwMode="auto">
            <a:xfrm>
              <a:off x="3169469" y="1172882"/>
              <a:ext cx="1423851" cy="11968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kk-KZ" sz="1600" b="1" dirty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Для руководителей групп</a:t>
              </a:r>
              <a:r>
                <a:rPr lang="ru-RU" altLang="kk-KZ" sz="1400" b="1" dirty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 </a:t>
              </a:r>
            </a:p>
          </p:txBody>
        </p:sp>
        <p:sp>
          <p:nvSpPr>
            <p:cNvPr id="67" name="TextBox 13"/>
            <p:cNvSpPr txBox="1">
              <a:spLocks noChangeArrowheads="1"/>
            </p:cNvSpPr>
            <p:nvPr/>
          </p:nvSpPr>
          <p:spPr bwMode="auto">
            <a:xfrm>
              <a:off x="4643438" y="1167566"/>
              <a:ext cx="1423851" cy="29699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kk-KZ" sz="1600" b="1" dirty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Для менеджеров выполняющих  функциональные обязанности в области логистики и транспорта</a:t>
              </a:r>
            </a:p>
          </p:txBody>
        </p:sp>
        <p:sp>
          <p:nvSpPr>
            <p:cNvPr id="68" name="TextBox 14"/>
            <p:cNvSpPr txBox="1">
              <a:spLocks noChangeArrowheads="1"/>
            </p:cNvSpPr>
            <p:nvPr/>
          </p:nvSpPr>
          <p:spPr bwMode="auto">
            <a:xfrm>
              <a:off x="6143636" y="1167566"/>
              <a:ext cx="1423851" cy="2260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kk-KZ" sz="1600" b="1" dirty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Для бизнес-лидеров  переходящих с оперативного к стратегическому управлению</a:t>
              </a:r>
            </a:p>
          </p:txBody>
        </p:sp>
        <p:sp>
          <p:nvSpPr>
            <p:cNvPr id="69" name="TextBox 15"/>
            <p:cNvSpPr txBox="1">
              <a:spLocks noChangeArrowheads="1"/>
            </p:cNvSpPr>
            <p:nvPr/>
          </p:nvSpPr>
          <p:spPr bwMode="auto">
            <a:xfrm>
              <a:off x="7612109" y="1167566"/>
              <a:ext cx="1384139" cy="2260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kk-KZ" sz="1600" b="1" dirty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Для топ-менеджеров повышающих квалификацию в области цепи поставок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6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4" descr="Картинки по запросу флаг казахста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x-none" sz="1800"/>
          </a:p>
        </p:txBody>
      </p:sp>
      <p:sp>
        <p:nvSpPr>
          <p:cNvPr id="26626" name="AutoShape 6" descr="Картинки по запросу флаг казахста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x-none" sz="1800"/>
          </a:p>
        </p:txBody>
      </p:sp>
      <p:sp>
        <p:nvSpPr>
          <p:cNvPr id="26627" name="Прямоугольник 260"/>
          <p:cNvSpPr>
            <a:spLocks noChangeArrowheads="1"/>
          </p:cNvSpPr>
          <p:nvPr/>
        </p:nvSpPr>
        <p:spPr bwMode="auto">
          <a:xfrm>
            <a:off x="344488" y="831850"/>
            <a:ext cx="252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2000" b="1" dirty="0">
                <a:solidFill>
                  <a:srgbClr val="604A7B"/>
                </a:solidFill>
                <a:latin typeface="Times New Roman" charset="0"/>
                <a:ea typeface="Times New Roman" charset="0"/>
                <a:cs typeface="Times New Roman" charset="0"/>
              </a:rPr>
              <a:t>Схема обучения</a:t>
            </a:r>
            <a:endParaRPr lang="ru-RU" altLang="x-none" sz="2000" dirty="0">
              <a:solidFill>
                <a:srgbClr val="604A7B"/>
              </a:solidFill>
              <a:ea typeface="ＭＳ Ｐゴシック" charset="-128"/>
              <a:cs typeface="Times New Roman" charset="0"/>
            </a:endParaRPr>
          </a:p>
        </p:txBody>
      </p:sp>
      <p:grpSp>
        <p:nvGrpSpPr>
          <p:cNvPr id="26628" name="Группа 61"/>
          <p:cNvGrpSpPr>
            <a:grpSpLocks/>
          </p:cNvGrpSpPr>
          <p:nvPr/>
        </p:nvGrpSpPr>
        <p:grpSpPr bwMode="auto">
          <a:xfrm>
            <a:off x="388938" y="1295400"/>
            <a:ext cx="5602287" cy="3981450"/>
            <a:chOff x="389195" y="1295572"/>
            <a:chExt cx="5664389" cy="4286078"/>
          </a:xfrm>
        </p:grpSpPr>
        <p:cxnSp>
          <p:nvCxnSpPr>
            <p:cNvPr id="260" name="Прямая соединительная линия 259"/>
            <p:cNvCxnSpPr/>
            <p:nvPr/>
          </p:nvCxnSpPr>
          <p:spPr>
            <a:xfrm>
              <a:off x="389195" y="1295572"/>
              <a:ext cx="5664389" cy="0"/>
            </a:xfrm>
            <a:prstGeom prst="line">
              <a:avLst/>
            </a:prstGeom>
            <a:ln w="38100">
              <a:solidFill>
                <a:srgbClr val="B6935E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44" name="Прямоугольник 243"/>
            <p:cNvSpPr>
              <a:spLocks noChangeArrowheads="1"/>
            </p:cNvSpPr>
            <p:nvPr/>
          </p:nvSpPr>
          <p:spPr bwMode="auto">
            <a:xfrm>
              <a:off x="3791565" y="1504157"/>
              <a:ext cx="1835942" cy="424575"/>
            </a:xfrm>
            <a:prstGeom prst="rect">
              <a:avLst/>
            </a:prstGeom>
            <a:gradFill rotWithShape="1">
              <a:gsLst>
                <a:gs pos="0">
                  <a:srgbClr val="7B57A8"/>
                </a:gs>
                <a:gs pos="20000">
                  <a:srgbClr val="7B58A6"/>
                </a:gs>
                <a:gs pos="100000">
                  <a:srgbClr val="5D417E"/>
                </a:gs>
              </a:gsLst>
              <a:lin ang="5400000"/>
            </a:gradFill>
            <a:ln w="9525">
              <a:solidFill>
                <a:srgbClr val="7D60A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x-none" sz="900" b="1" smtClean="0">
                  <a:solidFill>
                    <a:schemeClr val="bg1"/>
                  </a:solidFill>
                  <a:latin typeface="Arial" charset="0"/>
                  <a:ea typeface="ＭＳ Ｐゴシック" charset="-128"/>
                </a:rPr>
                <a:t>9-10 месяцев обучения </a:t>
              </a:r>
            </a:p>
            <a:p>
              <a:pPr algn="ctr" eaLnBrk="1" hangingPunct="1">
                <a:defRPr/>
              </a:pPr>
              <a:r>
                <a:rPr lang="ru-RU" altLang="x-none" sz="900" b="1" smtClean="0">
                  <a:solidFill>
                    <a:schemeClr val="bg1"/>
                  </a:solidFill>
                  <a:latin typeface="Arial" charset="0"/>
                  <a:ea typeface="ＭＳ Ｐゴシック" charset="-128"/>
                </a:rPr>
                <a:t>в Казахстане </a:t>
              </a:r>
            </a:p>
          </p:txBody>
        </p:sp>
        <p:sp>
          <p:nvSpPr>
            <p:cNvPr id="245" name="Прямоугольник 244"/>
            <p:cNvSpPr/>
            <p:nvPr/>
          </p:nvSpPr>
          <p:spPr bwMode="auto">
            <a:xfrm>
              <a:off x="4381003" y="3634573"/>
              <a:ext cx="841732" cy="424575"/>
            </a:xfrm>
            <a:prstGeom prst="rect">
              <a:avLst/>
            </a:prstGeom>
            <a:solidFill>
              <a:srgbClr val="B6935E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5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1 месяц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5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практики</a:t>
              </a:r>
            </a:p>
          </p:txBody>
        </p:sp>
        <p:sp>
          <p:nvSpPr>
            <p:cNvPr id="246" name="Прямоугольник 245"/>
            <p:cNvSpPr>
              <a:spLocks noChangeArrowheads="1"/>
            </p:cNvSpPr>
            <p:nvPr/>
          </p:nvSpPr>
          <p:spPr bwMode="auto">
            <a:xfrm>
              <a:off x="803630" y="1508957"/>
              <a:ext cx="1757740" cy="424575"/>
            </a:xfrm>
            <a:prstGeom prst="rect">
              <a:avLst/>
            </a:prstGeom>
            <a:gradFill rotWithShape="1">
              <a:gsLst>
                <a:gs pos="0">
                  <a:srgbClr val="7B57A8"/>
                </a:gs>
                <a:gs pos="20000">
                  <a:srgbClr val="7B58A6"/>
                </a:gs>
                <a:gs pos="100000">
                  <a:srgbClr val="5D417E"/>
                </a:gs>
              </a:gsLst>
              <a:lin ang="5400000"/>
            </a:gradFill>
            <a:ln w="9525">
              <a:solidFill>
                <a:srgbClr val="7D60A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x-none" sz="900" b="1" smtClean="0">
                  <a:solidFill>
                    <a:schemeClr val="bg1"/>
                  </a:solidFill>
                  <a:latin typeface="Arial" charset="0"/>
                  <a:ea typeface="ＭＳ Ｐゴシック" charset="-128"/>
                </a:rPr>
                <a:t>6-7 месяцев обучения в Казахстане </a:t>
              </a:r>
            </a:p>
          </p:txBody>
        </p:sp>
        <p:sp>
          <p:nvSpPr>
            <p:cNvPr id="247" name="Прямоугольник 246"/>
            <p:cNvSpPr/>
            <p:nvPr/>
          </p:nvSpPr>
          <p:spPr bwMode="auto">
            <a:xfrm>
              <a:off x="1261628" y="3624940"/>
              <a:ext cx="854113" cy="424575"/>
            </a:xfrm>
            <a:prstGeom prst="rect">
              <a:avLst/>
            </a:prstGeom>
            <a:solidFill>
              <a:srgbClr val="B6935E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5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2 недели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5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практики</a:t>
              </a:r>
            </a:p>
          </p:txBody>
        </p:sp>
        <p:sp>
          <p:nvSpPr>
            <p:cNvPr id="251" name="Стрелка вправо 25"/>
            <p:cNvSpPr/>
            <p:nvPr/>
          </p:nvSpPr>
          <p:spPr bwMode="auto">
            <a:xfrm>
              <a:off x="2151592" y="3756478"/>
              <a:ext cx="248790" cy="174314"/>
            </a:xfrm>
            <a:prstGeom prst="rightArrow">
              <a:avLst/>
            </a:prstGeom>
            <a:ln>
              <a:solidFill>
                <a:srgbClr val="2071DE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82315" tIns="41158" rIns="82315" bIns="41158"/>
            <a:lstStyle/>
            <a:p>
              <a:pPr algn="r" defTabSz="82316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8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2" name="Стрелка вправо 26"/>
            <p:cNvSpPr/>
            <p:nvPr/>
          </p:nvSpPr>
          <p:spPr bwMode="auto">
            <a:xfrm rot="10800000">
              <a:off x="4071289" y="3734262"/>
              <a:ext cx="247185" cy="220456"/>
            </a:xfrm>
            <a:prstGeom prst="rightArrow">
              <a:avLst/>
            </a:prstGeom>
            <a:ln>
              <a:solidFill>
                <a:srgbClr val="55B917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82315" tIns="41158" rIns="82315" bIns="41158"/>
            <a:lstStyle/>
            <a:p>
              <a:pPr algn="r" defTabSz="82316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8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22536" name="Picture 8" descr="Картинки по запросу флаг казахстана"/>
            <p:cNvPicPr>
              <a:picLocks noChangeAspect="1" noChangeArrowheads="1"/>
            </p:cNvPicPr>
            <p:nvPr/>
          </p:nvPicPr>
          <p:blipFill>
            <a:blip r:embed="rId2" cstate="print"/>
            <a:srcRect b="12260"/>
            <a:stretch>
              <a:fillRect/>
            </a:stretch>
          </p:blipFill>
          <p:spPr bwMode="auto">
            <a:xfrm>
              <a:off x="1703831" y="1908835"/>
              <a:ext cx="2896042" cy="14208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6" name="Стрелка вправо 25"/>
            <p:cNvSpPr/>
            <p:nvPr/>
          </p:nvSpPr>
          <p:spPr bwMode="auto">
            <a:xfrm>
              <a:off x="3861021" y="5335559"/>
              <a:ext cx="409300" cy="181150"/>
            </a:xfrm>
            <a:prstGeom prst="rightArrow">
              <a:avLst/>
            </a:prstGeom>
            <a:ln>
              <a:solidFill>
                <a:srgbClr val="92D05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82315" tIns="41158" rIns="82315" bIns="41158"/>
            <a:lstStyle/>
            <a:p>
              <a:pPr algn="r" defTabSz="82316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8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7" name="Стрелка вправо 26"/>
            <p:cNvSpPr/>
            <p:nvPr/>
          </p:nvSpPr>
          <p:spPr bwMode="auto">
            <a:xfrm rot="10800000">
              <a:off x="2289631" y="5344105"/>
              <a:ext cx="433376" cy="172605"/>
            </a:xfrm>
            <a:prstGeom prst="rightArrow">
              <a:avLst/>
            </a:prstGeom>
            <a:ln>
              <a:solidFill>
                <a:srgbClr val="2071DE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82315" tIns="41158" rIns="82315" bIns="41158"/>
            <a:lstStyle/>
            <a:p>
              <a:pPr algn="r" defTabSz="82316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8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26646" name="Picture 2" descr="https://www.kazatk.kz/img/banerkz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5" t="10527" r="75945" b="18420"/>
            <a:stretch>
              <a:fillRect/>
            </a:stretch>
          </p:blipFill>
          <p:spPr bwMode="auto">
            <a:xfrm>
              <a:off x="2759422" y="4771271"/>
              <a:ext cx="1089306" cy="810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5" name="Стрелка углом 274"/>
            <p:cNvSpPr/>
            <p:nvPr/>
          </p:nvSpPr>
          <p:spPr>
            <a:xfrm rot="10800000">
              <a:off x="5247492" y="1968148"/>
              <a:ext cx="383732" cy="1986211"/>
            </a:xfrm>
            <a:prstGeom prst="bentArrow">
              <a:avLst/>
            </a:prstGeom>
            <a:noFill/>
            <a:ln>
              <a:solidFill>
                <a:srgbClr val="55B917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6648" name="Группа 282"/>
            <p:cNvGrpSpPr>
              <a:grpSpLocks/>
            </p:cNvGrpSpPr>
            <p:nvPr/>
          </p:nvGrpSpPr>
          <p:grpSpPr bwMode="auto">
            <a:xfrm>
              <a:off x="4306753" y="4567055"/>
              <a:ext cx="1522547" cy="1009111"/>
              <a:chOff x="10058386" y="4800612"/>
              <a:chExt cx="1338943" cy="914388"/>
            </a:xfrm>
          </p:grpSpPr>
          <p:sp>
            <p:nvSpPr>
              <p:cNvPr id="26667" name="Rectangle 215"/>
              <p:cNvSpPr>
                <a:spLocks noChangeArrowheads="1"/>
              </p:cNvSpPr>
              <p:nvPr/>
            </p:nvSpPr>
            <p:spPr bwMode="auto">
              <a:xfrm>
                <a:off x="10065944" y="5395886"/>
                <a:ext cx="129872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x-none" sz="900" b="1">
                    <a:solidFill>
                      <a:srgbClr val="55B917"/>
                    </a:solidFill>
                    <a:latin typeface="Franklin Gothic Book" charset="0"/>
                  </a:rPr>
                  <a:t>в области транспорта и логистики</a:t>
                </a:r>
                <a:endParaRPr lang="ru-RU" altLang="x-none" sz="900">
                  <a:solidFill>
                    <a:srgbClr val="55B917"/>
                  </a:solidFill>
                  <a:latin typeface="Arial" charset="0"/>
                </a:endParaRPr>
              </a:p>
            </p:txBody>
          </p:sp>
          <p:sp>
            <p:nvSpPr>
              <p:cNvPr id="270" name="Прямоугольник 269"/>
              <p:cNvSpPr/>
              <p:nvPr/>
            </p:nvSpPr>
            <p:spPr>
              <a:xfrm>
                <a:off x="10058812" y="4800133"/>
                <a:ext cx="1338139" cy="915191"/>
              </a:xfrm>
              <a:prstGeom prst="rect">
                <a:avLst/>
              </a:prstGeom>
              <a:noFill/>
              <a:ln>
                <a:solidFill>
                  <a:srgbClr val="55B917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ru-RU" altLang="x-none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grpSp>
            <p:nvGrpSpPr>
              <p:cNvPr id="5" name="Группа 278"/>
              <p:cNvGrpSpPr/>
              <p:nvPr/>
            </p:nvGrpSpPr>
            <p:grpSpPr>
              <a:xfrm>
                <a:off x="10080161" y="4822374"/>
                <a:ext cx="1295398" cy="566058"/>
                <a:chOff x="6912431" y="4147456"/>
                <a:chExt cx="1295398" cy="566058"/>
              </a:xfrm>
              <a:solidFill>
                <a:srgbClr val="55B917"/>
              </a:solidFill>
            </p:grpSpPr>
            <p:sp>
              <p:nvSpPr>
                <p:cNvPr id="280" name="Прямоугольник 279"/>
                <p:cNvSpPr/>
                <p:nvPr/>
              </p:nvSpPr>
              <p:spPr>
                <a:xfrm>
                  <a:off x="6912431" y="4147456"/>
                  <a:ext cx="1295398" cy="56605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81" name="Овал 280"/>
                <p:cNvSpPr/>
                <p:nvPr/>
              </p:nvSpPr>
              <p:spPr>
                <a:xfrm>
                  <a:off x="6923316" y="4158343"/>
                  <a:ext cx="1234867" cy="522514"/>
                </a:xfrm>
                <a:prstGeom prst="ellipse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26670" name="Rectangle 120"/>
              <p:cNvSpPr>
                <a:spLocks noChangeArrowheads="1"/>
              </p:cNvSpPr>
              <p:nvPr/>
            </p:nvSpPr>
            <p:spPr bwMode="auto">
              <a:xfrm>
                <a:off x="10158238" y="4992679"/>
                <a:ext cx="11084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x-none" sz="900" b="1">
                    <a:solidFill>
                      <a:schemeClr val="bg1"/>
                    </a:solidFill>
                    <a:latin typeface="Franklin Gothic Book" charset="0"/>
                  </a:rPr>
                  <a:t>Международный диплом</a:t>
                </a:r>
                <a:endParaRPr lang="ru-RU" altLang="x-none" sz="90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grpSp>
          <p:nvGrpSpPr>
            <p:cNvPr id="26649" name="Группа 281"/>
            <p:cNvGrpSpPr>
              <a:grpSpLocks/>
            </p:cNvGrpSpPr>
            <p:nvPr/>
          </p:nvGrpSpPr>
          <p:grpSpPr bwMode="auto">
            <a:xfrm>
              <a:off x="692221" y="4567050"/>
              <a:ext cx="1522547" cy="1009118"/>
              <a:chOff x="6988625" y="4811492"/>
              <a:chExt cx="1338943" cy="914394"/>
            </a:xfrm>
          </p:grpSpPr>
          <p:sp>
            <p:nvSpPr>
              <p:cNvPr id="26661" name="Rectangle 215"/>
              <p:cNvSpPr>
                <a:spLocks noChangeArrowheads="1"/>
              </p:cNvSpPr>
              <p:nvPr/>
            </p:nvSpPr>
            <p:spPr bwMode="auto">
              <a:xfrm>
                <a:off x="7007075" y="5406768"/>
                <a:ext cx="129872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x-none" sz="900" b="1">
                    <a:solidFill>
                      <a:srgbClr val="2071DE"/>
                    </a:solidFill>
                    <a:latin typeface="Franklin Gothic Book" charset="0"/>
                  </a:rPr>
                  <a:t>в области транспорта и логистики</a:t>
                </a:r>
                <a:endParaRPr lang="ru-RU" altLang="x-none" sz="900">
                  <a:solidFill>
                    <a:srgbClr val="2071DE"/>
                  </a:solidFill>
                  <a:latin typeface="Arial" charset="0"/>
                </a:endParaRPr>
              </a:p>
            </p:txBody>
          </p:sp>
          <p:sp>
            <p:nvSpPr>
              <p:cNvPr id="269" name="Прямоугольник 268"/>
              <p:cNvSpPr/>
              <p:nvPr/>
            </p:nvSpPr>
            <p:spPr>
              <a:xfrm>
                <a:off x="6988921" y="4811017"/>
                <a:ext cx="1338139" cy="915191"/>
              </a:xfrm>
              <a:prstGeom prst="rect">
                <a:avLst/>
              </a:prstGeom>
              <a:noFill/>
              <a:ln>
                <a:solidFill>
                  <a:srgbClr val="2071DE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ru-RU" altLang="x-none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grpSp>
            <p:nvGrpSpPr>
              <p:cNvPr id="26663" name="Группа 277"/>
              <p:cNvGrpSpPr>
                <a:grpSpLocks/>
              </p:cNvGrpSpPr>
              <p:nvPr/>
            </p:nvGrpSpPr>
            <p:grpSpPr bwMode="auto">
              <a:xfrm>
                <a:off x="7010401" y="4833253"/>
                <a:ext cx="1295398" cy="566058"/>
                <a:chOff x="6912431" y="4147456"/>
                <a:chExt cx="1295398" cy="566058"/>
              </a:xfrm>
            </p:grpSpPr>
            <p:sp>
              <p:nvSpPr>
                <p:cNvPr id="276" name="Прямоугольник 275"/>
                <p:cNvSpPr/>
                <p:nvPr/>
              </p:nvSpPr>
              <p:spPr>
                <a:xfrm>
                  <a:off x="6912124" y="4146900"/>
                  <a:ext cx="1295793" cy="566768"/>
                </a:xfrm>
                <a:prstGeom prst="rect">
                  <a:avLst/>
                </a:prstGeom>
                <a:solidFill>
                  <a:srgbClr val="2071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endParaRPr lang="ru-RU" altLang="x-none">
                    <a:solidFill>
                      <a:srgbClr val="FFFFFF"/>
                    </a:solidFill>
                    <a:latin typeface="Calibri" charset="0"/>
                  </a:endParaRPr>
                </a:p>
              </p:txBody>
            </p:sp>
            <p:sp>
              <p:nvSpPr>
                <p:cNvPr id="277" name="Овал 276"/>
                <p:cNvSpPr/>
                <p:nvPr/>
              </p:nvSpPr>
              <p:spPr>
                <a:xfrm>
                  <a:off x="6923417" y="4157740"/>
                  <a:ext cx="1235096" cy="523409"/>
                </a:xfrm>
                <a:prstGeom prst="ellipse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endParaRPr lang="ru-RU" altLang="x-none">
                    <a:solidFill>
                      <a:srgbClr val="FFFFFF"/>
                    </a:solidFill>
                    <a:latin typeface="Calibri" charset="0"/>
                  </a:endParaRPr>
                </a:p>
              </p:txBody>
            </p:sp>
          </p:grpSp>
          <p:sp>
            <p:nvSpPr>
              <p:cNvPr id="26664" name="Rectangle 120"/>
              <p:cNvSpPr>
                <a:spLocks noChangeArrowheads="1"/>
              </p:cNvSpPr>
              <p:nvPr/>
            </p:nvSpPr>
            <p:spPr bwMode="auto">
              <a:xfrm>
                <a:off x="7099159" y="4992676"/>
                <a:ext cx="10977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x-none" sz="900" b="1">
                    <a:solidFill>
                      <a:schemeClr val="bg1"/>
                    </a:solidFill>
                    <a:latin typeface="Franklin Gothic Book" charset="0"/>
                  </a:rPr>
                  <a:t>Международный сертификат</a:t>
                </a:r>
                <a:endParaRPr lang="ru-RU" altLang="x-none" sz="90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grpSp>
          <p:nvGrpSpPr>
            <p:cNvPr id="26650" name="Группа 285"/>
            <p:cNvGrpSpPr>
              <a:grpSpLocks/>
            </p:cNvGrpSpPr>
            <p:nvPr/>
          </p:nvGrpSpPr>
          <p:grpSpPr bwMode="auto">
            <a:xfrm>
              <a:off x="2440084" y="3411125"/>
              <a:ext cx="1730481" cy="879611"/>
              <a:chOff x="8351541" y="3589899"/>
              <a:chExt cx="1521802" cy="797044"/>
            </a:xfrm>
          </p:grpSpPr>
          <p:sp>
            <p:nvSpPr>
              <p:cNvPr id="229" name="Скругленный прямоугольник 75"/>
              <p:cNvSpPr/>
              <p:nvPr/>
            </p:nvSpPr>
            <p:spPr bwMode="auto">
              <a:xfrm>
                <a:off x="8392886" y="3589899"/>
                <a:ext cx="1338943" cy="79704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80" b="1">
                  <a:solidFill>
                    <a:srgbClr val="A3A3E0"/>
                  </a:solidFill>
                </a:endParaRPr>
              </a:p>
            </p:txBody>
          </p:sp>
          <p:sp>
            <p:nvSpPr>
              <p:cNvPr id="26658" name="Прямоугольник 43"/>
              <p:cNvSpPr>
                <a:spLocks noChangeArrowheads="1"/>
              </p:cNvSpPr>
              <p:nvPr/>
            </p:nvSpPr>
            <p:spPr bwMode="auto">
              <a:xfrm>
                <a:off x="8773965" y="3614804"/>
                <a:ext cx="1099589" cy="484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kk-KZ" sz="800" b="1">
                    <a:latin typeface="Times New Roman" charset="0"/>
                    <a:ea typeface="Times New Roman" charset="0"/>
                    <a:cs typeface="Times New Roman" charset="0"/>
                  </a:rPr>
                  <a:t>На базе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kk-KZ" sz="800" b="1">
                    <a:latin typeface="Times New Roman" charset="0"/>
                    <a:ea typeface="Times New Roman" charset="0"/>
                    <a:cs typeface="Times New Roman" charset="0"/>
                  </a:rPr>
                  <a:t>Королевского института</a:t>
                </a:r>
                <a:endParaRPr lang="ru-RU" altLang="kk-KZ" sz="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pic>
            <p:nvPicPr>
              <p:cNvPr id="26659" name="Рисунок 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2586" y="3666170"/>
                <a:ext cx="409184" cy="350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60" name="Прямоугольник 283"/>
              <p:cNvSpPr>
                <a:spLocks noChangeArrowheads="1"/>
              </p:cNvSpPr>
              <p:nvPr/>
            </p:nvSpPr>
            <p:spPr bwMode="auto">
              <a:xfrm>
                <a:off x="8351915" y="3983358"/>
                <a:ext cx="1424242" cy="346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kk-KZ" sz="800" b="1">
                    <a:latin typeface="Times New Roman" charset="0"/>
                    <a:ea typeface="Times New Roman" charset="0"/>
                    <a:cs typeface="Times New Roman" charset="0"/>
                  </a:rPr>
                  <a:t>логистики и транспорта (</a:t>
                </a:r>
                <a:r>
                  <a:rPr lang="en-US" altLang="kk-KZ" sz="800" b="1">
                    <a:latin typeface="Times New Roman" charset="0"/>
                    <a:ea typeface="Times New Roman" charset="0"/>
                    <a:cs typeface="Times New Roman" charset="0"/>
                  </a:rPr>
                  <a:t>UK</a:t>
                </a:r>
                <a:r>
                  <a:rPr lang="ru-RU" altLang="kk-KZ" sz="800" b="1">
                    <a:latin typeface="Times New Roman" charset="0"/>
                    <a:ea typeface="Times New Roman" charset="0"/>
                    <a:cs typeface="Times New Roman" charset="0"/>
                  </a:rPr>
                  <a:t>).</a:t>
                </a:r>
                <a:endParaRPr lang="ru-RU" altLang="kk-KZ" sz="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287" name="Стрелка углом 286"/>
            <p:cNvSpPr/>
            <p:nvPr/>
          </p:nvSpPr>
          <p:spPr>
            <a:xfrm rot="10800000">
              <a:off x="865528" y="1968148"/>
              <a:ext cx="383732" cy="1974197"/>
            </a:xfrm>
            <a:prstGeom prst="bentArrow">
              <a:avLst/>
            </a:prstGeom>
            <a:noFill/>
            <a:ln>
              <a:solidFill>
                <a:srgbClr val="2071DE"/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8" name="Штриховая стрелка вправо 287"/>
            <p:cNvSpPr/>
            <p:nvPr/>
          </p:nvSpPr>
          <p:spPr>
            <a:xfrm rot="5400000">
              <a:off x="2819340" y="4389540"/>
              <a:ext cx="263180" cy="234344"/>
            </a:xfrm>
            <a:prstGeom prst="stripedRightArrow">
              <a:avLst/>
            </a:prstGeom>
            <a:noFill/>
            <a:ln>
              <a:solidFill>
                <a:srgbClr val="207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653" name="Прямоугольник 288"/>
            <p:cNvSpPr>
              <a:spLocks noChangeArrowheads="1"/>
            </p:cNvSpPr>
            <p:nvPr/>
          </p:nvSpPr>
          <p:spPr bwMode="auto">
            <a:xfrm>
              <a:off x="2648795" y="4518991"/>
              <a:ext cx="1249442" cy="37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x-none" sz="1600" b="1">
                  <a:solidFill>
                    <a:srgbClr val="604A7B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результат</a:t>
              </a:r>
              <a:endParaRPr lang="ru-RU" altLang="x-none" sz="1600">
                <a:solidFill>
                  <a:srgbClr val="604A7B"/>
                </a:solidFill>
                <a:ea typeface="ＭＳ Ｐゴシック" charset="-128"/>
                <a:cs typeface="Times New Roman" charset="0"/>
              </a:endParaRPr>
            </a:p>
          </p:txBody>
        </p:sp>
        <p:sp>
          <p:nvSpPr>
            <p:cNvPr id="290" name="Штриховая стрелка вправо 289"/>
            <p:cNvSpPr/>
            <p:nvPr/>
          </p:nvSpPr>
          <p:spPr>
            <a:xfrm rot="5400000">
              <a:off x="3487864" y="4388738"/>
              <a:ext cx="263180" cy="235950"/>
            </a:xfrm>
            <a:prstGeom prst="stripedRightArrow">
              <a:avLst/>
            </a:prstGeom>
            <a:noFill/>
            <a:ln>
              <a:solidFill>
                <a:srgbClr val="55B9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6629" name="Прямоугольник 1"/>
          <p:cNvSpPr>
            <a:spLocks noChangeArrowheads="1"/>
          </p:cNvSpPr>
          <p:nvPr/>
        </p:nvSpPr>
        <p:spPr bwMode="auto">
          <a:xfrm>
            <a:off x="238125" y="230188"/>
            <a:ext cx="8002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1334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11334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11334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11334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11334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133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133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133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1334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x-none" sz="2400" b="1" dirty="0">
                <a:solidFill>
                  <a:srgbClr val="996600"/>
                </a:solidFill>
                <a:latin typeface="Arial" charset="0"/>
                <a:ea typeface="ＭＳ Ｐゴシック" charset="-128"/>
              </a:rPr>
              <a:t>Международная образовательная программа </a:t>
            </a:r>
            <a:r>
              <a:rPr lang="en-US" altLang="x-none" sz="2400" b="1" dirty="0">
                <a:solidFill>
                  <a:srgbClr val="996600"/>
                </a:solidFill>
                <a:latin typeface="Arial" charset="0"/>
                <a:ea typeface="ＭＳ Ｐゴシック" charset="-128"/>
              </a:rPr>
              <a:t>CILT </a:t>
            </a:r>
            <a:endParaRPr lang="ru-RU" altLang="ja-JP" sz="2400" b="1" dirty="0">
              <a:solidFill>
                <a:srgbClr val="9966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6630" name="Прямоугольник 57"/>
          <p:cNvSpPr>
            <a:spLocks noChangeArrowheads="1"/>
          </p:cNvSpPr>
          <p:nvPr/>
        </p:nvSpPr>
        <p:spPr bwMode="auto">
          <a:xfrm>
            <a:off x="6276975" y="1447800"/>
            <a:ext cx="55149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x-none" sz="1400" b="1" dirty="0">
                <a:solidFill>
                  <a:srgbClr val="270A52"/>
                </a:solidFill>
                <a:latin typeface="Times New Roman" charset="0"/>
                <a:ea typeface="Times New Roman" charset="0"/>
                <a:cs typeface="Times New Roman" charset="0"/>
              </a:rPr>
              <a:t>Метод и период обучения.</a:t>
            </a:r>
            <a:r>
              <a:rPr lang="ru-RU" altLang="x-none" sz="1400" dirty="0">
                <a:solidFill>
                  <a:srgbClr val="270A52"/>
                </a:solidFill>
                <a:latin typeface="Times New Roman" charset="0"/>
                <a:ea typeface="Times New Roman" charset="0"/>
                <a:cs typeface="Times New Roman" charset="0"/>
              </a:rPr>
              <a:t> Применяются гибкие методы обучения, в отдельных случаях возможно проведение смешанного обучения, включая семинары и тематическое исследование.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x-none" sz="1400" dirty="0">
                <a:solidFill>
                  <a:srgbClr val="270A52"/>
                </a:solidFill>
                <a:latin typeface="Times New Roman" charset="0"/>
                <a:ea typeface="Times New Roman" charset="0"/>
                <a:cs typeface="Times New Roman" charset="0"/>
              </a:rPr>
              <a:t>Первая встреча с потенциальными слушателями проводиться согласно пунктам плана действий: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1400" dirty="0">
                <a:solidFill>
                  <a:srgbClr val="270A52"/>
                </a:solidFill>
                <a:latin typeface="Times New Roman" charset="0"/>
                <a:ea typeface="Times New Roman" charset="0"/>
                <a:cs typeface="Times New Roman" charset="0"/>
              </a:rPr>
              <a:t>1) Ключевые данные, которые будут использоваться в программе обучения.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1400" dirty="0">
                <a:solidFill>
                  <a:srgbClr val="270A52"/>
                </a:solidFill>
                <a:latin typeface="Times New Roman" charset="0"/>
                <a:ea typeface="Times New Roman" charset="0"/>
                <a:cs typeface="Times New Roman" charset="0"/>
              </a:rPr>
              <a:t>2) Согласованная последовательность и сроки завершения обучения.</a:t>
            </a:r>
          </a:p>
        </p:txBody>
      </p:sp>
      <p:sp>
        <p:nvSpPr>
          <p:cNvPr id="26631" name="Прямоугольник 58"/>
          <p:cNvSpPr>
            <a:spLocks noChangeArrowheads="1"/>
          </p:cNvSpPr>
          <p:nvPr/>
        </p:nvSpPr>
        <p:spPr bwMode="auto">
          <a:xfrm>
            <a:off x="6276975" y="3408363"/>
            <a:ext cx="55340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x-none" sz="1400">
                <a:solidFill>
                  <a:srgbClr val="270A52"/>
                </a:solidFill>
                <a:latin typeface="Times New Roman" charset="0"/>
                <a:ea typeface="Times New Roman" charset="0"/>
                <a:cs typeface="Times New Roman" charset="0"/>
              </a:rPr>
              <a:t>Общее время обучения согласовывается с учетом личных и рабочих потребностей слушателя. В течение программы обучения Лектор/Консультант оказывает прямую поддержку на рабочем месте, а также дополнительную (по телефону или электронной почте). Следует обратить внимание на то, что семинар возможен в том случае, если программа будет разработана в рамках данного метода.</a:t>
            </a:r>
          </a:p>
        </p:txBody>
      </p:sp>
    </p:spTree>
    <p:extLst>
      <p:ext uri="{BB962C8B-B14F-4D97-AF65-F5344CB8AC3E}">
        <p14:creationId xmlns:p14="http://schemas.microsoft.com/office/powerpoint/2010/main" val="8543260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359978" y="6449013"/>
            <a:ext cx="711672" cy="24447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214198-FDB6-4C8B-9E45-6F056B78AB2C}" type="slidenum">
              <a:rPr lang="en-US" sz="2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596" name="Прямоугольник 10"/>
          <p:cNvSpPr>
            <a:spLocks noChangeArrowheads="1"/>
          </p:cNvSpPr>
          <p:nvPr/>
        </p:nvSpPr>
        <p:spPr bwMode="auto">
          <a:xfrm>
            <a:off x="440903" y="107574"/>
            <a:ext cx="45720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2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Международный диплом </a:t>
            </a:r>
            <a:r>
              <a:rPr lang="en-US" sz="12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CILT </a:t>
            </a:r>
            <a:r>
              <a:rPr lang="ru-RU" sz="12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Логистики и Транспорта </a:t>
            </a:r>
            <a:r>
              <a:rPr lang="en-US" sz="12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endParaRPr lang="ru-RU" sz="12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774" y="1254414"/>
            <a:ext cx="6492876" cy="44329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029" y="225169"/>
            <a:ext cx="1002334" cy="8785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70536" y="1592105"/>
            <a:ext cx="1685077" cy="2616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0">
              <a:buNone/>
            </a:pPr>
            <a:r>
              <a:rPr lang="ru-RU" sz="1100" b="1" i="1" dirty="0"/>
              <a:t>ОБРАЗЕЦ ДИПЛОМА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48363" y="367235"/>
            <a:ext cx="2628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Королевский институт логистики и транспорта (</a:t>
            </a:r>
            <a:r>
              <a:rPr lang="en-US" sz="1400" b="1" dirty="0"/>
              <a:t>CILT</a:t>
            </a:r>
            <a:r>
              <a:rPr lang="ru-RU" sz="1400" b="1" dirty="0"/>
              <a:t>).</a:t>
            </a:r>
            <a:endParaRPr lang="ru-RU" sz="14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33696"/>
              </p:ext>
            </p:extLst>
          </p:nvPr>
        </p:nvGraphicFramePr>
        <p:xfrm>
          <a:off x="251424" y="554797"/>
          <a:ext cx="4951042" cy="5213144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123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1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58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9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Тип модуля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>
                    <a:solidFill>
                      <a:srgbClr val="270A5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Ссылка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>
                    <a:solidFill>
                      <a:srgbClr val="270A5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Название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>
                    <a:solidFill>
                      <a:srgbClr val="270A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Обязательный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DIP-01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</a:rPr>
                        <a:t>Management in Logistics and Transport </a:t>
                      </a:r>
                      <a:r>
                        <a:rPr lang="fr-FR" sz="1000" dirty="0" smtClean="0">
                          <a:effectLst/>
                        </a:rPr>
                        <a:t>(</a:t>
                      </a:r>
                      <a:r>
                        <a:rPr lang="ru-RU" sz="1000" dirty="0" smtClean="0">
                          <a:effectLst/>
                        </a:rPr>
                        <a:t>Управление </a:t>
                      </a:r>
                      <a:r>
                        <a:rPr lang="ru-RU" sz="1000" dirty="0">
                          <a:effectLst/>
                        </a:rPr>
                        <a:t>в логистике и </a:t>
                      </a:r>
                      <a:r>
                        <a:rPr lang="ru-RU" sz="1000" dirty="0" smtClean="0">
                          <a:effectLst/>
                        </a:rPr>
                        <a:t>транспорте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08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Выберите один или два из следующих факультативов: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Факультативный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DIP-02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</a:rPr>
                        <a:t>Supply Chain</a:t>
                      </a:r>
                      <a:r>
                        <a:rPr lang="en-GB" sz="1000" baseline="0" noProof="0" dirty="0" smtClean="0">
                          <a:effectLst/>
                        </a:rPr>
                        <a:t> Management </a:t>
                      </a:r>
                      <a:r>
                        <a:rPr lang="fr-FR" sz="1000" baseline="0" dirty="0" smtClean="0">
                          <a:effectLst/>
                        </a:rPr>
                        <a:t>(</a:t>
                      </a:r>
                      <a:r>
                        <a:rPr lang="ru-RU" sz="1000" dirty="0" smtClean="0">
                          <a:effectLst/>
                        </a:rPr>
                        <a:t>Управление </a:t>
                      </a:r>
                      <a:r>
                        <a:rPr lang="ru-RU" sz="1000" dirty="0">
                          <a:effectLst/>
                        </a:rPr>
                        <a:t>цепями </a:t>
                      </a:r>
                      <a:r>
                        <a:rPr lang="ru-RU" sz="1000" dirty="0" smtClean="0">
                          <a:effectLst/>
                        </a:rPr>
                        <a:t>поставок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Факультативный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DIP-03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Transport Operations (</a:t>
                      </a:r>
                      <a:r>
                        <a:rPr lang="ru-RU" sz="1000" dirty="0" smtClean="0">
                          <a:effectLst/>
                        </a:rPr>
                        <a:t>Транспортные операции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3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Факультативный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DIP-04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Transport</a:t>
                      </a:r>
                      <a:r>
                        <a:rPr lang="fr-FR" sz="1000" baseline="0" dirty="0" smtClean="0">
                          <a:effectLst/>
                        </a:rPr>
                        <a:t> Planning (</a:t>
                      </a:r>
                      <a:r>
                        <a:rPr lang="ru-RU" sz="1000" dirty="0" smtClean="0">
                          <a:effectLst/>
                        </a:rPr>
                        <a:t>Транспортное планирование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392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Выберите один или два из следующих вариантов: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1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Спецкурс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DIP-05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Inventory</a:t>
                      </a:r>
                      <a:r>
                        <a:rPr lang="fr-FR" sz="1000" baseline="0" dirty="0" smtClean="0">
                          <a:effectLst/>
                        </a:rPr>
                        <a:t> (</a:t>
                      </a:r>
                      <a:r>
                        <a:rPr lang="ru-RU" sz="1000" dirty="0" smtClean="0">
                          <a:effectLst/>
                        </a:rPr>
                        <a:t>Инвентаризация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1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Спецкурс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DIP-06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</a:rPr>
                        <a:t>Movement</a:t>
                      </a:r>
                      <a:r>
                        <a:rPr lang="en-GB" sz="1000" baseline="0" noProof="0" dirty="0" smtClean="0">
                          <a:effectLst/>
                        </a:rPr>
                        <a:t> of goods (</a:t>
                      </a:r>
                      <a:r>
                        <a:rPr lang="ru-RU" sz="1000" dirty="0" smtClean="0">
                          <a:effectLst/>
                        </a:rPr>
                        <a:t>Движение товаров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1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Спецкурс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DIP-07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</a:rPr>
                        <a:t>Movement of people </a:t>
                      </a:r>
                      <a:r>
                        <a:rPr lang="fr-FR" sz="1000" dirty="0" smtClean="0">
                          <a:effectLst/>
                        </a:rPr>
                        <a:t>(</a:t>
                      </a:r>
                      <a:r>
                        <a:rPr lang="ru-RU" sz="1000" dirty="0" smtClean="0">
                          <a:effectLst/>
                        </a:rPr>
                        <a:t>Движение людей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5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Спецкурс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DIP-08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Production</a:t>
                      </a:r>
                      <a:r>
                        <a:rPr lang="fr-FR" sz="1000" baseline="0" dirty="0" smtClean="0">
                          <a:effectLst/>
                        </a:rPr>
                        <a:t> Planning (</a:t>
                      </a:r>
                      <a:r>
                        <a:rPr lang="ru-RU" sz="1000" dirty="0" smtClean="0">
                          <a:effectLst/>
                        </a:rPr>
                        <a:t>Производственное планирование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1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Спецкурс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DIP-09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</a:rPr>
                        <a:t>Retail Logistics </a:t>
                      </a:r>
                      <a:r>
                        <a:rPr lang="fr-FR" sz="1000" dirty="0" smtClean="0">
                          <a:effectLst/>
                        </a:rPr>
                        <a:t>(</a:t>
                      </a:r>
                      <a:r>
                        <a:rPr lang="ru-RU" sz="1000" dirty="0" smtClean="0">
                          <a:effectLst/>
                        </a:rPr>
                        <a:t>Розничная логистика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1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Спецкурс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DIP-10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</a:rPr>
                        <a:t>Sourcing &amp;</a:t>
                      </a:r>
                      <a:r>
                        <a:rPr lang="en-GB" sz="1000" baseline="0" noProof="0" dirty="0" smtClean="0">
                          <a:effectLst/>
                        </a:rPr>
                        <a:t> Procurement (</a:t>
                      </a:r>
                      <a:r>
                        <a:rPr lang="ru-RU" sz="1000" dirty="0" smtClean="0">
                          <a:effectLst/>
                        </a:rPr>
                        <a:t>Поиск </a:t>
                      </a:r>
                      <a:r>
                        <a:rPr lang="ru-RU" sz="1000" dirty="0">
                          <a:effectLst/>
                        </a:rPr>
                        <a:t>и </a:t>
                      </a:r>
                      <a:r>
                        <a:rPr lang="ru-RU" sz="1000" dirty="0" smtClean="0">
                          <a:effectLst/>
                        </a:rPr>
                        <a:t>закупки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1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Спецкурс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DIP-11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Transport  Planning Techniques (</a:t>
                      </a:r>
                      <a:r>
                        <a:rPr lang="ru-RU" sz="1000" dirty="0" smtClean="0">
                          <a:effectLst/>
                        </a:rPr>
                        <a:t>Методы транспортного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планирования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1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Спецкурс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DIP-12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Transport &amp; Society (</a:t>
                      </a:r>
                      <a:r>
                        <a:rPr lang="ru-RU" sz="1000" dirty="0" smtClean="0">
                          <a:effectLst/>
                        </a:rPr>
                        <a:t>Транспорт </a:t>
                      </a:r>
                      <a:r>
                        <a:rPr lang="ru-RU" sz="1000" dirty="0">
                          <a:effectLst/>
                        </a:rPr>
                        <a:t>и </a:t>
                      </a:r>
                      <a:r>
                        <a:rPr lang="ru-RU" sz="1000" dirty="0" smtClean="0">
                          <a:effectLst/>
                        </a:rPr>
                        <a:t>общество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1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Спецкурс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DIP-13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</a:rPr>
                        <a:t>Warehousing</a:t>
                      </a:r>
                      <a:r>
                        <a:rPr lang="fr-FR" sz="1000" dirty="0" smtClean="0">
                          <a:effectLst/>
                        </a:rPr>
                        <a:t> (</a:t>
                      </a:r>
                      <a:r>
                        <a:rPr lang="ru-RU" sz="1000" dirty="0" smtClean="0">
                          <a:effectLst/>
                        </a:rPr>
                        <a:t>Складирование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1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Спецкурс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DIP-14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International Business (</a:t>
                      </a:r>
                      <a:r>
                        <a:rPr lang="ru-RU" sz="1000" dirty="0" smtClean="0">
                          <a:effectLst/>
                        </a:rPr>
                        <a:t>Международный бизнес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1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Спецкурс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DIP-15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Project</a:t>
                      </a:r>
                      <a:r>
                        <a:rPr lang="fr-FR" sz="1000" baseline="0" dirty="0" smtClean="0">
                          <a:effectLst/>
                        </a:rPr>
                        <a:t> Management (</a:t>
                      </a:r>
                      <a:r>
                        <a:rPr lang="ru-RU" sz="1000" dirty="0" smtClean="0">
                          <a:effectLst/>
                        </a:rPr>
                        <a:t>Управление проектом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21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Спецкурс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DIP-16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</a:rPr>
                        <a:t>Supply Chain Flow Planning </a:t>
                      </a:r>
                      <a:r>
                        <a:rPr lang="fr-FR" sz="1000" dirty="0" smtClean="0">
                          <a:effectLst/>
                        </a:rPr>
                        <a:t>(</a:t>
                      </a:r>
                      <a:r>
                        <a:rPr lang="ru-RU" sz="1000" dirty="0" smtClean="0">
                          <a:effectLst/>
                        </a:rPr>
                        <a:t>Планирование </a:t>
                      </a:r>
                      <a:r>
                        <a:rPr lang="ru-RU" sz="1000" dirty="0">
                          <a:effectLst/>
                        </a:rPr>
                        <a:t>потока цепи </a:t>
                      </a:r>
                      <a:r>
                        <a:rPr lang="ru-RU" sz="1000" dirty="0" smtClean="0">
                          <a:effectLst/>
                        </a:rPr>
                        <a:t>поставок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21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Спецкурс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DIP-17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</a:rPr>
                        <a:t>Supply Chain Network Planning </a:t>
                      </a:r>
                      <a:r>
                        <a:rPr lang="fr-FR" sz="1000" dirty="0" smtClean="0">
                          <a:effectLst/>
                        </a:rPr>
                        <a:t>(</a:t>
                      </a:r>
                      <a:r>
                        <a:rPr lang="ru-RU" sz="1000" dirty="0" smtClean="0">
                          <a:effectLst/>
                        </a:rPr>
                        <a:t>Планирование </a:t>
                      </a:r>
                      <a:r>
                        <a:rPr lang="ru-RU" sz="1000" dirty="0">
                          <a:effectLst/>
                        </a:rPr>
                        <a:t>сети </a:t>
                      </a:r>
                      <a:r>
                        <a:rPr lang="ru-RU" sz="1000" dirty="0" smtClean="0">
                          <a:effectLst/>
                        </a:rPr>
                        <a:t>поставок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543" marR="48543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4" name="Блок-схема: узел 3"/>
          <p:cNvSpPr/>
          <p:nvPr/>
        </p:nvSpPr>
        <p:spPr bwMode="auto">
          <a:xfrm>
            <a:off x="5024592" y="832849"/>
            <a:ext cx="181232" cy="179857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Блок-схема: узел 12"/>
          <p:cNvSpPr/>
          <p:nvPr/>
        </p:nvSpPr>
        <p:spPr bwMode="auto">
          <a:xfrm>
            <a:off x="5016354" y="1884271"/>
            <a:ext cx="181232" cy="179857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" name="Блок-схема: узел 13"/>
          <p:cNvSpPr/>
          <p:nvPr/>
        </p:nvSpPr>
        <p:spPr bwMode="auto">
          <a:xfrm>
            <a:off x="4998425" y="3351179"/>
            <a:ext cx="181232" cy="179857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" name="Блок-схема: узел 3"/>
          <p:cNvSpPr/>
          <p:nvPr/>
        </p:nvSpPr>
        <p:spPr bwMode="auto">
          <a:xfrm>
            <a:off x="5015631" y="1343833"/>
            <a:ext cx="181232" cy="179857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24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8703" y="0"/>
            <a:ext cx="8579333" cy="5901616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ru-RU" sz="1200" b="1" dirty="0">
                <a:solidFill>
                  <a:srgbClr val="270A52"/>
                </a:solidFill>
              </a:rPr>
              <a:t>Управление в логистике и </a:t>
            </a:r>
            <a:r>
              <a:rPr lang="ru-RU" sz="1200" b="1" dirty="0" smtClean="0">
                <a:solidFill>
                  <a:srgbClr val="270A52"/>
                </a:solidFill>
              </a:rPr>
              <a:t>транспорте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Внутренняя организационная динамика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270A52"/>
                </a:solidFill>
              </a:rPr>
              <a:t>Внешняя </a:t>
            </a:r>
            <a:r>
              <a:rPr lang="ru-RU" sz="1050" dirty="0">
                <a:solidFill>
                  <a:srgbClr val="270A52"/>
                </a:solidFill>
              </a:rPr>
              <a:t>динамика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270A52"/>
                </a:solidFill>
              </a:rPr>
              <a:t>Управление </a:t>
            </a:r>
            <a:r>
              <a:rPr lang="ru-RU" sz="1050" dirty="0">
                <a:solidFill>
                  <a:srgbClr val="270A52"/>
                </a:solidFill>
              </a:rPr>
              <a:t>персоналом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270A52"/>
                </a:solidFill>
              </a:rPr>
              <a:t>Планирование бизнеса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50" dirty="0" smtClean="0">
              <a:solidFill>
                <a:srgbClr val="270A5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 smtClean="0">
              <a:solidFill>
                <a:srgbClr val="270A52"/>
              </a:solidFill>
            </a:endParaRPr>
          </a:p>
          <a:p>
            <a:r>
              <a:rPr lang="ru-RU" sz="1200" b="1" dirty="0">
                <a:solidFill>
                  <a:srgbClr val="270A52"/>
                </a:solidFill>
              </a:rPr>
              <a:t>Управление </a:t>
            </a:r>
            <a:r>
              <a:rPr lang="ru-RU" sz="1200" b="1" dirty="0" smtClean="0">
                <a:solidFill>
                  <a:srgbClr val="270A52"/>
                </a:solidFill>
              </a:rPr>
              <a:t>запасами (</a:t>
            </a:r>
            <a:r>
              <a:rPr lang="en-US" sz="1200" b="1" dirty="0">
                <a:solidFill>
                  <a:srgbClr val="270A52"/>
                </a:solidFill>
              </a:rPr>
              <a:t>I</a:t>
            </a:r>
            <a:r>
              <a:rPr lang="en-US" sz="1200" b="1" dirty="0" smtClean="0">
                <a:solidFill>
                  <a:srgbClr val="270A52"/>
                </a:solidFill>
              </a:rPr>
              <a:t>nventory)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270A52"/>
                </a:solidFill>
              </a:rPr>
              <a:t>Что </a:t>
            </a:r>
            <a:r>
              <a:rPr lang="ru-RU" sz="1050" dirty="0">
                <a:solidFill>
                  <a:srgbClr val="270A52"/>
                </a:solidFill>
              </a:rPr>
              <a:t>такое управление запасами?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Принципы инвентаризации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Современные системы инвентаризации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Управление инвентаризацией через </a:t>
            </a:r>
            <a:r>
              <a:rPr lang="ru-RU" sz="1050" dirty="0" smtClean="0">
                <a:solidFill>
                  <a:srgbClr val="270A52"/>
                </a:solidFill>
              </a:rPr>
              <a:t>сеть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rgbClr val="270A5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b="1" dirty="0" smtClean="0">
              <a:solidFill>
                <a:srgbClr val="270A52"/>
              </a:solidFill>
            </a:endParaRPr>
          </a:p>
          <a:p>
            <a:r>
              <a:rPr lang="ru-RU" sz="1100" b="1" dirty="0">
                <a:solidFill>
                  <a:srgbClr val="270A52"/>
                </a:solidFill>
              </a:rPr>
              <a:t>Производственная планирование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270A52"/>
                </a:solidFill>
              </a:rPr>
              <a:t>Концепция </a:t>
            </a:r>
            <a:r>
              <a:rPr lang="ru-RU" sz="1050" dirty="0">
                <a:solidFill>
                  <a:srgbClr val="270A52"/>
                </a:solidFill>
              </a:rPr>
              <a:t>планирования производства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Основы производственного планирования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Системы планирования производства и материалов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Поток материала через </a:t>
            </a:r>
            <a:r>
              <a:rPr lang="ru-RU" sz="1050" dirty="0" smtClean="0">
                <a:solidFill>
                  <a:srgbClr val="270A52"/>
                </a:solidFill>
              </a:rPr>
              <a:t>производство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 smtClean="0">
              <a:solidFill>
                <a:srgbClr val="270A52"/>
              </a:solidFill>
            </a:endParaRPr>
          </a:p>
          <a:p>
            <a:r>
              <a:rPr lang="ru-RU" sz="1200" b="1" dirty="0">
                <a:solidFill>
                  <a:srgbClr val="270A52"/>
                </a:solidFill>
              </a:rPr>
              <a:t>Перевозка товаров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270A52"/>
                </a:solidFill>
              </a:rPr>
              <a:t>Товары</a:t>
            </a:r>
            <a:r>
              <a:rPr lang="ru-RU" sz="1050" dirty="0">
                <a:solidFill>
                  <a:srgbClr val="270A52"/>
                </a:solidFill>
              </a:rPr>
              <a:t>, подлежащие перемещению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В</a:t>
            </a:r>
            <a:r>
              <a:rPr lang="ru-RU" sz="1050" dirty="0" smtClean="0">
                <a:solidFill>
                  <a:srgbClr val="270A52"/>
                </a:solidFill>
              </a:rPr>
              <a:t>озникновение, </a:t>
            </a:r>
            <a:r>
              <a:rPr lang="ru-RU" sz="1050" dirty="0">
                <a:solidFill>
                  <a:srgbClr val="270A52"/>
                </a:solidFill>
              </a:rPr>
              <a:t>направление и маршруты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Виды транспорта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270A52"/>
                </a:solidFill>
              </a:rPr>
              <a:t>Движение</a:t>
            </a:r>
            <a:endParaRPr lang="ru-RU" sz="1050" dirty="0">
              <a:solidFill>
                <a:srgbClr val="270A5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Логистика и </a:t>
            </a:r>
            <a:r>
              <a:rPr lang="ru-RU" sz="1050" dirty="0" smtClean="0">
                <a:solidFill>
                  <a:srgbClr val="270A52"/>
                </a:solidFill>
              </a:rPr>
              <a:t>цепь поставок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 smtClean="0">
              <a:solidFill>
                <a:srgbClr val="270A52"/>
              </a:solidFill>
            </a:endParaRPr>
          </a:p>
          <a:p>
            <a:r>
              <a:rPr lang="ru-RU" sz="1200" b="1" dirty="0">
                <a:solidFill>
                  <a:srgbClr val="270A52"/>
                </a:solidFill>
              </a:rPr>
              <a:t>Розничная </a:t>
            </a:r>
            <a:r>
              <a:rPr lang="ru-RU" sz="1200" b="1" dirty="0" smtClean="0">
                <a:solidFill>
                  <a:srgbClr val="270A52"/>
                </a:solidFill>
              </a:rPr>
              <a:t>логистика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Р</a:t>
            </a:r>
            <a:r>
              <a:rPr lang="ru-RU" sz="1050" dirty="0" smtClean="0">
                <a:solidFill>
                  <a:srgbClr val="270A52"/>
                </a:solidFill>
              </a:rPr>
              <a:t>озничный </a:t>
            </a:r>
            <a:r>
              <a:rPr lang="ru-RU" sz="1050" dirty="0">
                <a:solidFill>
                  <a:srgbClr val="270A52"/>
                </a:solidFill>
              </a:rPr>
              <a:t>рынок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270A52"/>
                </a:solidFill>
              </a:rPr>
              <a:t>Стратегия </a:t>
            </a:r>
            <a:r>
              <a:rPr lang="ru-RU" sz="1050" dirty="0">
                <a:solidFill>
                  <a:srgbClr val="270A52"/>
                </a:solidFill>
              </a:rPr>
              <a:t>розничной логистики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С</a:t>
            </a:r>
            <a:r>
              <a:rPr lang="ru-RU" sz="1050" dirty="0" smtClean="0">
                <a:solidFill>
                  <a:srgbClr val="270A52"/>
                </a:solidFill>
              </a:rPr>
              <a:t>кладирования и </a:t>
            </a:r>
            <a:r>
              <a:rPr lang="ru-RU" sz="1050" dirty="0">
                <a:solidFill>
                  <a:srgbClr val="270A52"/>
                </a:solidFill>
              </a:rPr>
              <a:t>инвентаризации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270A52"/>
                </a:solidFill>
              </a:rPr>
              <a:t>Глобализация </a:t>
            </a:r>
            <a:r>
              <a:rPr lang="ru-RU" sz="1050" dirty="0">
                <a:solidFill>
                  <a:srgbClr val="270A52"/>
                </a:solidFill>
              </a:rPr>
              <a:t>и розничная </a:t>
            </a:r>
            <a:r>
              <a:rPr lang="ru-RU" sz="1050" dirty="0" smtClean="0">
                <a:solidFill>
                  <a:srgbClr val="270A52"/>
                </a:solidFill>
              </a:rPr>
              <a:t>логистика</a:t>
            </a:r>
            <a:endParaRPr lang="ru-RU" sz="1050" dirty="0">
              <a:solidFill>
                <a:srgbClr val="270A5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err="1" smtClean="0">
                <a:solidFill>
                  <a:srgbClr val="270A52"/>
                </a:solidFill>
              </a:rPr>
              <a:t>E</a:t>
            </a:r>
            <a:r>
              <a:rPr lang="ru-RU" sz="1050" dirty="0" smtClean="0">
                <a:solidFill>
                  <a:srgbClr val="270A52"/>
                </a:solidFill>
              </a:rPr>
              <a:t>-торговля</a:t>
            </a:r>
            <a:endParaRPr lang="en-US" sz="1050" dirty="0">
              <a:solidFill>
                <a:srgbClr val="270A52"/>
              </a:solidFill>
            </a:endParaRPr>
          </a:p>
          <a:p>
            <a:endParaRPr lang="ru-RU" sz="1100" b="1" dirty="0" smtClean="0">
              <a:solidFill>
                <a:srgbClr val="270A52"/>
              </a:solidFill>
            </a:endParaRPr>
          </a:p>
          <a:p>
            <a:r>
              <a:rPr lang="ru-RU" sz="1200" b="1" dirty="0" smtClean="0">
                <a:solidFill>
                  <a:srgbClr val="270A52"/>
                </a:solidFill>
              </a:rPr>
              <a:t>Перевозка </a:t>
            </a:r>
            <a:r>
              <a:rPr lang="ru-RU" sz="1200" b="1" dirty="0">
                <a:solidFill>
                  <a:srgbClr val="270A52"/>
                </a:solidFill>
              </a:rPr>
              <a:t>людей </a:t>
            </a:r>
            <a:endParaRPr lang="ru-RU" sz="1200" b="1" dirty="0" smtClean="0">
              <a:solidFill>
                <a:srgbClr val="270A5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270A52"/>
                </a:solidFill>
              </a:rPr>
              <a:t>Пассажиры</a:t>
            </a:r>
            <a:endParaRPr lang="ru-RU" sz="1050" dirty="0">
              <a:solidFill>
                <a:srgbClr val="270A5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Возникновение</a:t>
            </a:r>
            <a:r>
              <a:rPr lang="ru-RU" sz="1050" dirty="0" smtClean="0">
                <a:solidFill>
                  <a:srgbClr val="270A52"/>
                </a:solidFill>
              </a:rPr>
              <a:t>, </a:t>
            </a:r>
            <a:r>
              <a:rPr lang="ru-RU" sz="1050" dirty="0">
                <a:solidFill>
                  <a:srgbClr val="270A52"/>
                </a:solidFill>
              </a:rPr>
              <a:t>направления и услуги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Виды транспорта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Пассажирская логистика и </a:t>
            </a:r>
            <a:r>
              <a:rPr lang="ru-RU" sz="1050" dirty="0" smtClean="0">
                <a:solidFill>
                  <a:srgbClr val="270A52"/>
                </a:solidFill>
              </a:rPr>
              <a:t>бесшовная поездка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 smtClean="0">
              <a:solidFill>
                <a:srgbClr val="270A52"/>
              </a:solidFill>
            </a:endParaRPr>
          </a:p>
          <a:p>
            <a:r>
              <a:rPr lang="ru-RU" sz="1200" b="1" dirty="0">
                <a:solidFill>
                  <a:srgbClr val="270A52"/>
                </a:solidFill>
              </a:rPr>
              <a:t>Поиск и приобретение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Объем закупок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Законодательство о закупках и контрактах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270A52"/>
                </a:solidFill>
              </a:rPr>
              <a:t>Приобретение</a:t>
            </a:r>
            <a:endParaRPr lang="ru-RU" sz="1050" dirty="0">
              <a:solidFill>
                <a:srgbClr val="270A5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Мониторинг и контроль выполнения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Глобальный поиск</a:t>
            </a:r>
          </a:p>
          <a:p>
            <a:endParaRPr lang="en-US" sz="1100" b="1" dirty="0" smtClean="0">
              <a:solidFill>
                <a:srgbClr val="270A52"/>
              </a:solidFill>
            </a:endParaRPr>
          </a:p>
          <a:p>
            <a:r>
              <a:rPr lang="ru-RU" sz="1200" b="1" dirty="0">
                <a:solidFill>
                  <a:srgbClr val="270A52"/>
                </a:solidFill>
              </a:rPr>
              <a:t>Методы транспортного </a:t>
            </a:r>
            <a:r>
              <a:rPr lang="ru-RU" sz="1200" b="1" dirty="0" smtClean="0">
                <a:solidFill>
                  <a:srgbClr val="270A52"/>
                </a:solidFill>
              </a:rPr>
              <a:t>планирования</a:t>
            </a:r>
            <a:endParaRPr lang="ru-RU" sz="1050" dirty="0">
              <a:solidFill>
                <a:srgbClr val="270A5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Процесс планирования транспорта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Разработка </a:t>
            </a:r>
            <a:r>
              <a:rPr lang="ru-RU" sz="1050" dirty="0" smtClean="0">
                <a:solidFill>
                  <a:srgbClr val="270A52"/>
                </a:solidFill>
              </a:rPr>
              <a:t>стратегии компании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270A52"/>
                </a:solidFill>
              </a:rPr>
              <a:t>Реализация стратегического плана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270A52"/>
                </a:solidFill>
              </a:rPr>
              <a:t>Оценка и </a:t>
            </a:r>
            <a:r>
              <a:rPr lang="ru-RU" sz="1050" dirty="0">
                <a:solidFill>
                  <a:srgbClr val="270A52"/>
                </a:solidFill>
              </a:rPr>
              <a:t>мониторинг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270A52"/>
                </a:solidFill>
              </a:rPr>
              <a:t>Методы планирования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 smtClean="0">
              <a:solidFill>
                <a:srgbClr val="270A52"/>
              </a:solidFill>
            </a:endParaRPr>
          </a:p>
          <a:p>
            <a:r>
              <a:rPr lang="ru-RU" sz="1200" b="1" dirty="0">
                <a:solidFill>
                  <a:srgbClr val="270A52"/>
                </a:solidFill>
              </a:rPr>
              <a:t>Международный бизнес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Международная деловая среда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Разработка глобальной бизнес-стратегии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Глобальные логистические операции и </a:t>
            </a:r>
            <a:r>
              <a:rPr lang="ru-RU" sz="1050" dirty="0" smtClean="0">
                <a:solidFill>
                  <a:srgbClr val="270A52"/>
                </a:solidFill>
              </a:rPr>
              <a:t>возможности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270A52"/>
                </a:solidFill>
              </a:rPr>
              <a:t>Международная торговля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 smtClean="0">
              <a:solidFill>
                <a:srgbClr val="270A52"/>
              </a:solidFill>
            </a:endParaRPr>
          </a:p>
          <a:p>
            <a:r>
              <a:rPr lang="ru-RU" sz="1200" b="1" dirty="0">
                <a:solidFill>
                  <a:srgbClr val="270A52"/>
                </a:solidFill>
              </a:rPr>
              <a:t>Транспорт и </a:t>
            </a:r>
            <a:r>
              <a:rPr lang="ru-RU" sz="1200" b="1" dirty="0" smtClean="0">
                <a:solidFill>
                  <a:srgbClr val="270A52"/>
                </a:solidFill>
              </a:rPr>
              <a:t>общество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270A52"/>
                </a:solidFill>
              </a:rPr>
              <a:t>Демографические тенденции</a:t>
            </a:r>
            <a:endParaRPr lang="ru-RU" sz="1050" dirty="0">
              <a:solidFill>
                <a:srgbClr val="270A5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Методы и </a:t>
            </a:r>
            <a:r>
              <a:rPr lang="ru-RU" sz="1050" dirty="0" smtClean="0">
                <a:solidFill>
                  <a:srgbClr val="270A52"/>
                </a:solidFill>
              </a:rPr>
              <a:t>методики </a:t>
            </a:r>
            <a:r>
              <a:rPr lang="ru-RU" sz="1050" dirty="0">
                <a:solidFill>
                  <a:srgbClr val="270A52"/>
                </a:solidFill>
              </a:rPr>
              <a:t>исследования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Развитие транспорта в обществе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270A52"/>
                </a:solidFill>
              </a:rPr>
              <a:t>Общество и его характеристика</a:t>
            </a:r>
            <a:endParaRPr lang="ru-RU" sz="1050" dirty="0">
              <a:solidFill>
                <a:srgbClr val="270A5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270A52"/>
                </a:solidFill>
              </a:rPr>
              <a:t>Транспорт и путешествия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 smtClean="0">
              <a:solidFill>
                <a:srgbClr val="270A52"/>
              </a:solidFill>
            </a:endParaRPr>
          </a:p>
          <a:p>
            <a:r>
              <a:rPr lang="ru-RU" sz="1200" b="1" dirty="0" smtClean="0">
                <a:solidFill>
                  <a:srgbClr val="270A52"/>
                </a:solidFill>
              </a:rPr>
              <a:t>Складирование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Роль складирования в логистике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Складские процессы и процедуры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Технология в складе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Управление затратами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Измерение </a:t>
            </a:r>
            <a:r>
              <a:rPr lang="ru-RU" sz="1050" dirty="0" smtClean="0">
                <a:solidFill>
                  <a:srgbClr val="270A52"/>
                </a:solidFill>
              </a:rPr>
              <a:t>производительности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 smtClean="0">
              <a:solidFill>
                <a:srgbClr val="270A52"/>
              </a:solidFill>
            </a:endParaRPr>
          </a:p>
          <a:p>
            <a:r>
              <a:rPr lang="ru-RU" sz="1200" b="1" dirty="0">
                <a:solidFill>
                  <a:srgbClr val="270A52"/>
                </a:solidFill>
              </a:rPr>
              <a:t>Управление проектами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Структура проекта, процессы,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Организация и </a:t>
            </a:r>
            <a:r>
              <a:rPr lang="ru-RU" sz="1050" dirty="0" smtClean="0">
                <a:solidFill>
                  <a:srgbClr val="270A52"/>
                </a:solidFill>
              </a:rPr>
              <a:t>управление проектами</a:t>
            </a:r>
            <a:endParaRPr lang="ru-RU" sz="1050" dirty="0">
              <a:solidFill>
                <a:srgbClr val="270A5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Запуск проекта, инициирование, планирование,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Этапы и </a:t>
            </a:r>
            <a:r>
              <a:rPr lang="ru-RU" sz="1050" dirty="0" smtClean="0">
                <a:solidFill>
                  <a:srgbClr val="270A52"/>
                </a:solidFill>
              </a:rPr>
              <a:t>организация процесса </a:t>
            </a:r>
            <a:r>
              <a:rPr lang="ru-RU" sz="1050" dirty="0">
                <a:solidFill>
                  <a:srgbClr val="270A52"/>
                </a:solidFill>
              </a:rPr>
              <a:t>планирования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Направление проекта, контроль, управление этапами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270A52"/>
                </a:solidFill>
              </a:rPr>
              <a:t>Системы управления </a:t>
            </a:r>
            <a:r>
              <a:rPr lang="ru-RU" sz="1050" dirty="0">
                <a:solidFill>
                  <a:srgbClr val="270A52"/>
                </a:solidFill>
              </a:rPr>
              <a:t>рисками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Управление изменениями </a:t>
            </a:r>
            <a:r>
              <a:rPr lang="ru-RU" sz="1050" dirty="0" smtClean="0">
                <a:solidFill>
                  <a:srgbClr val="270A52"/>
                </a:solidFill>
              </a:rPr>
              <a:t>проекта</a:t>
            </a:r>
            <a:endParaRPr lang="ru-RU" sz="1050" dirty="0">
              <a:solidFill>
                <a:srgbClr val="270A5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Доставка, </a:t>
            </a:r>
            <a:r>
              <a:rPr lang="ru-RU" sz="1050" dirty="0" smtClean="0">
                <a:solidFill>
                  <a:srgbClr val="270A52"/>
                </a:solidFill>
              </a:rPr>
              <a:t>завершения </a:t>
            </a:r>
            <a:r>
              <a:rPr lang="ru-RU" sz="1050" dirty="0">
                <a:solidFill>
                  <a:srgbClr val="270A52"/>
                </a:solidFill>
              </a:rPr>
              <a:t>и качество </a:t>
            </a:r>
            <a:r>
              <a:rPr lang="ru-RU" sz="1050" dirty="0" smtClean="0">
                <a:solidFill>
                  <a:srgbClr val="270A52"/>
                </a:solidFill>
              </a:rPr>
              <a:t>проекта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 smtClean="0">
              <a:solidFill>
                <a:srgbClr val="270A52"/>
              </a:solidFill>
            </a:endParaRPr>
          </a:p>
          <a:p>
            <a:r>
              <a:rPr lang="ru-RU" sz="1200" b="1" dirty="0">
                <a:solidFill>
                  <a:srgbClr val="270A52"/>
                </a:solidFill>
              </a:rPr>
              <a:t>Управление Цепями Поставок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270A52"/>
                </a:solidFill>
              </a:rPr>
              <a:t>Цепь </a:t>
            </a:r>
            <a:r>
              <a:rPr lang="ru-RU" sz="1050" dirty="0">
                <a:solidFill>
                  <a:srgbClr val="270A52"/>
                </a:solidFill>
              </a:rPr>
              <a:t>поставок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Планирование </a:t>
            </a:r>
            <a:r>
              <a:rPr lang="ru-RU" sz="1050" dirty="0" smtClean="0">
                <a:solidFill>
                  <a:srgbClr val="270A52"/>
                </a:solidFill>
              </a:rPr>
              <a:t>цепи </a:t>
            </a:r>
            <a:r>
              <a:rPr lang="ru-RU" sz="1050" dirty="0">
                <a:solidFill>
                  <a:srgbClr val="270A52"/>
                </a:solidFill>
              </a:rPr>
              <a:t>поставок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Операции </a:t>
            </a:r>
            <a:r>
              <a:rPr lang="ru-RU" sz="1050" dirty="0" smtClean="0">
                <a:solidFill>
                  <a:srgbClr val="270A52"/>
                </a:solidFill>
              </a:rPr>
              <a:t>цепи </a:t>
            </a:r>
            <a:r>
              <a:rPr lang="ru-RU" sz="1050" dirty="0">
                <a:solidFill>
                  <a:srgbClr val="270A52"/>
                </a:solidFill>
              </a:rPr>
              <a:t>поставок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Улучшение </a:t>
            </a:r>
            <a:r>
              <a:rPr lang="ru-RU" sz="1050" dirty="0" smtClean="0">
                <a:solidFill>
                  <a:srgbClr val="270A52"/>
                </a:solidFill>
              </a:rPr>
              <a:t>цепи поставок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 smtClean="0">
              <a:solidFill>
                <a:srgbClr val="270A52"/>
              </a:solidFill>
            </a:endParaRPr>
          </a:p>
          <a:p>
            <a:r>
              <a:rPr lang="ru-RU" sz="1200" b="1" dirty="0">
                <a:solidFill>
                  <a:srgbClr val="270A52"/>
                </a:solidFill>
              </a:rPr>
              <a:t>Транспортная планирования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Транспортное планирование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Спрос на </a:t>
            </a:r>
            <a:r>
              <a:rPr lang="ru-RU" sz="1050" dirty="0" smtClean="0">
                <a:solidFill>
                  <a:srgbClr val="270A52"/>
                </a:solidFill>
              </a:rPr>
              <a:t>перевозки</a:t>
            </a:r>
            <a:endParaRPr lang="ru-RU" sz="1050" dirty="0">
              <a:solidFill>
                <a:srgbClr val="270A5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Поставка </a:t>
            </a:r>
            <a:r>
              <a:rPr lang="ru-RU" sz="1050" dirty="0" smtClean="0">
                <a:solidFill>
                  <a:srgbClr val="270A52"/>
                </a:solidFill>
              </a:rPr>
              <a:t>транспорта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50" dirty="0" smtClean="0">
              <a:solidFill>
                <a:srgbClr val="270A52"/>
              </a:solidFill>
            </a:endParaRPr>
          </a:p>
          <a:p>
            <a:r>
              <a:rPr lang="ru-RU" sz="1200" b="1" dirty="0" smtClean="0">
                <a:solidFill>
                  <a:srgbClr val="270A52"/>
                </a:solidFill>
              </a:rPr>
              <a:t>Транспортные </a:t>
            </a:r>
            <a:r>
              <a:rPr lang="ru-RU" sz="1200" b="1" dirty="0">
                <a:solidFill>
                  <a:srgbClr val="270A52"/>
                </a:solidFill>
              </a:rPr>
              <a:t>операции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270A52"/>
                </a:solidFill>
              </a:rPr>
              <a:t>Сущность </a:t>
            </a:r>
            <a:r>
              <a:rPr lang="ru-RU" sz="1050" dirty="0">
                <a:solidFill>
                  <a:srgbClr val="270A52"/>
                </a:solidFill>
              </a:rPr>
              <a:t>транспорта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Регулирование транспорта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Эксплуатация транспорта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270A52"/>
                </a:solidFill>
              </a:rPr>
              <a:t>Ресурс транспорта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" y="88184"/>
            <a:ext cx="3418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ОБУЧЕНИЯ</a:t>
            </a:r>
            <a:endParaRPr lang="ru-RU" sz="1100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668" y="4332584"/>
            <a:ext cx="32322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46"/>
                </a:solidFill>
                <a:latin typeface="Arial" panose="020B0604020202020204" pitchFamily="34" charset="0"/>
              </a:rPr>
              <a:t>Модули, предлагаемые в рамках этой квалификации, также могут предлагаться </a:t>
            </a:r>
            <a:r>
              <a:rPr lang="ru-RU" sz="1400" b="1" dirty="0">
                <a:solidFill>
                  <a:srgbClr val="000046"/>
                </a:solidFill>
                <a:latin typeface="Arial" panose="020B0604020202020204" pitchFamily="34" charset="0"/>
              </a:rPr>
              <a:t>по отдельности</a:t>
            </a:r>
            <a:r>
              <a:rPr lang="ru-RU" sz="1400" dirty="0">
                <a:solidFill>
                  <a:srgbClr val="000046"/>
                </a:solidFill>
                <a:latin typeface="Arial" panose="020B0604020202020204" pitchFamily="34" charset="0"/>
              </a:rPr>
              <a:t>, что дает как студентам, так и работодателям максимальную гибкость.</a:t>
            </a:r>
            <a:endParaRPr lang="ru-RU" sz="1400" dirty="0">
              <a:solidFill>
                <a:srgbClr val="00004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1817135"/>
            <a:ext cx="2852663" cy="22673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0406" y="2653484"/>
            <a:ext cx="2256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</a:rPr>
              <a:t>Квалификационные цели</a:t>
            </a:r>
            <a:endParaRPr lang="ru-RU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03323 CILT Brand Guidelines_PP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8_03323 CILT Brand Guidelines_PP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3886</TotalTime>
  <Words>1670</Words>
  <Application>Microsoft Office PowerPoint</Application>
  <PresentationFormat>Широкоэкранный</PresentationFormat>
  <Paragraphs>341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ＭＳ Ｐゴシック</vt:lpstr>
      <vt:lpstr>Al Bayan Plain</vt:lpstr>
      <vt:lpstr>Arial</vt:lpstr>
      <vt:lpstr>Baghdad</vt:lpstr>
      <vt:lpstr>Calibri</vt:lpstr>
      <vt:lpstr>Cambria</vt:lpstr>
      <vt:lpstr>Franklin Gothic Book</vt:lpstr>
      <vt:lpstr>Times New Roman</vt:lpstr>
      <vt:lpstr>Wingdings</vt:lpstr>
      <vt:lpstr>1_03323 CILT Brand Guidelines_PPtemplate</vt:lpstr>
      <vt:lpstr>8_03323 CILT Brand Guidelines_PPtemplate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Newton</dc:creator>
  <cp:lastModifiedBy>User-PC</cp:lastModifiedBy>
  <cp:revision>220</cp:revision>
  <cp:lastPrinted>2017-05-08T12:21:55Z</cp:lastPrinted>
  <dcterms:created xsi:type="dcterms:W3CDTF">2016-05-02T10:52:38Z</dcterms:created>
  <dcterms:modified xsi:type="dcterms:W3CDTF">2018-03-05T05:31:49Z</dcterms:modified>
</cp:coreProperties>
</file>